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84" r:id="rId3"/>
    <p:sldId id="285" r:id="rId4"/>
    <p:sldId id="286" r:id="rId5"/>
    <p:sldId id="287" r:id="rId6"/>
    <p:sldId id="288" r:id="rId7"/>
    <p:sldId id="291" r:id="rId8"/>
    <p:sldId id="257" r:id="rId9"/>
    <p:sldId id="266" r:id="rId10"/>
    <p:sldId id="258" r:id="rId11"/>
    <p:sldId id="281" r:id="rId12"/>
    <p:sldId id="292" r:id="rId13"/>
    <p:sldId id="271" r:id="rId14"/>
    <p:sldId id="293" r:id="rId15"/>
    <p:sldId id="274" r:id="rId16"/>
    <p:sldId id="275" r:id="rId17"/>
    <p:sldId id="276" r:id="rId18"/>
    <p:sldId id="277" r:id="rId19"/>
    <p:sldId id="282" r:id="rId20"/>
    <p:sldId id="278" r:id="rId21"/>
    <p:sldId id="280" r:id="rId22"/>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573" autoAdjust="0"/>
    <p:restoredTop sz="94660"/>
  </p:normalViewPr>
  <p:slideViewPr>
    <p:cSldViewPr>
      <p:cViewPr varScale="1">
        <p:scale>
          <a:sx n="107" d="100"/>
          <a:sy n="107" d="100"/>
        </p:scale>
        <p:origin x="-219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Chart%20in%20Microsoft%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Gender (</a:t>
            </a:r>
            <a:r>
              <a:rPr lang="en-US" i="1" dirty="0" smtClean="0"/>
              <a:t>n</a:t>
            </a:r>
            <a:r>
              <a:rPr lang="en-US" dirty="0" smtClean="0"/>
              <a:t>= 1477)</a:t>
            </a:r>
            <a:endParaRPr lang="en-US" dirty="0"/>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Sheet1!$A$3</c:f>
              <c:strCache>
                <c:ptCount val="1"/>
                <c:pt idx="0">
                  <c:v>Gender</c:v>
                </c:pt>
              </c:strCache>
            </c:strRef>
          </c:tx>
          <c:invertIfNegative val="0"/>
          <c:cat>
            <c:strRef>
              <c:f>Sheet1!$B$2:$C$2</c:f>
              <c:strCache>
                <c:ptCount val="2"/>
                <c:pt idx="0">
                  <c:v>Male</c:v>
                </c:pt>
                <c:pt idx="1">
                  <c:v>Female</c:v>
                </c:pt>
              </c:strCache>
            </c:strRef>
          </c:cat>
          <c:val>
            <c:numRef>
              <c:f>Sheet1!$B$3:$C$3</c:f>
              <c:numCache>
                <c:formatCode>General</c:formatCode>
                <c:ptCount val="2"/>
                <c:pt idx="0">
                  <c:v>906</c:v>
                </c:pt>
                <c:pt idx="1">
                  <c:v>571</c:v>
                </c:pt>
              </c:numCache>
            </c:numRef>
          </c:val>
        </c:ser>
        <c:dLbls>
          <c:showLegendKey val="0"/>
          <c:showVal val="0"/>
          <c:showCatName val="0"/>
          <c:showSerName val="0"/>
          <c:showPercent val="0"/>
          <c:showBubbleSize val="0"/>
        </c:dLbls>
        <c:gapWidth val="150"/>
        <c:shape val="cylinder"/>
        <c:axId val="25753472"/>
        <c:axId val="25755008"/>
        <c:axId val="0"/>
      </c:bar3DChart>
      <c:catAx>
        <c:axId val="25753472"/>
        <c:scaling>
          <c:orientation val="minMax"/>
        </c:scaling>
        <c:delete val="0"/>
        <c:axPos val="b"/>
        <c:majorTickMark val="out"/>
        <c:minorTickMark val="none"/>
        <c:tickLblPos val="nextTo"/>
        <c:crossAx val="25755008"/>
        <c:crosses val="autoZero"/>
        <c:auto val="1"/>
        <c:lblAlgn val="ctr"/>
        <c:lblOffset val="100"/>
        <c:noMultiLvlLbl val="0"/>
      </c:catAx>
      <c:valAx>
        <c:axId val="25755008"/>
        <c:scaling>
          <c:orientation val="minMax"/>
        </c:scaling>
        <c:delete val="0"/>
        <c:axPos val="l"/>
        <c:majorGridlines/>
        <c:numFmt formatCode="General" sourceLinked="1"/>
        <c:majorTickMark val="out"/>
        <c:minorTickMark val="none"/>
        <c:tickLblPos val="nextTo"/>
        <c:crossAx val="25753472"/>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Sheet1!$D$16</c:f>
              <c:strCache>
                <c:ptCount val="1"/>
              </c:strCache>
            </c:strRef>
          </c:tx>
          <c:invertIfNegative val="0"/>
          <c:cat>
            <c:strRef>
              <c:f>Sheet1!$C$17:$C$20</c:f>
              <c:strCache>
                <c:ptCount val="4"/>
                <c:pt idx="0">
                  <c:v>child welfare</c:v>
                </c:pt>
                <c:pt idx="1">
                  <c:v>youth justice</c:v>
                </c:pt>
                <c:pt idx="2">
                  <c:v>additional education</c:v>
                </c:pt>
                <c:pt idx="3">
                  <c:v>mental health</c:v>
                </c:pt>
              </c:strCache>
            </c:strRef>
          </c:cat>
          <c:val>
            <c:numRef>
              <c:f>Sheet1!$D$17:$D$20</c:f>
              <c:numCache>
                <c:formatCode>General</c:formatCode>
                <c:ptCount val="4"/>
                <c:pt idx="0">
                  <c:v>339</c:v>
                </c:pt>
                <c:pt idx="1">
                  <c:v>642</c:v>
                </c:pt>
                <c:pt idx="2">
                  <c:v>642</c:v>
                </c:pt>
                <c:pt idx="3">
                  <c:v>351</c:v>
                </c:pt>
              </c:numCache>
            </c:numRef>
          </c:val>
        </c:ser>
        <c:dLbls>
          <c:showLegendKey val="0"/>
          <c:showVal val="0"/>
          <c:showCatName val="0"/>
          <c:showSerName val="0"/>
          <c:showPercent val="0"/>
          <c:showBubbleSize val="0"/>
        </c:dLbls>
        <c:gapWidth val="150"/>
        <c:shape val="cylinder"/>
        <c:axId val="25861504"/>
        <c:axId val="25867392"/>
        <c:axId val="0"/>
      </c:bar3DChart>
      <c:catAx>
        <c:axId val="25861504"/>
        <c:scaling>
          <c:orientation val="minMax"/>
        </c:scaling>
        <c:delete val="0"/>
        <c:axPos val="b"/>
        <c:majorTickMark val="out"/>
        <c:minorTickMark val="none"/>
        <c:tickLblPos val="nextTo"/>
        <c:crossAx val="25867392"/>
        <c:crosses val="autoZero"/>
        <c:auto val="1"/>
        <c:lblAlgn val="ctr"/>
        <c:lblOffset val="100"/>
        <c:noMultiLvlLbl val="0"/>
      </c:catAx>
      <c:valAx>
        <c:axId val="25867392"/>
        <c:scaling>
          <c:orientation val="minMax"/>
        </c:scaling>
        <c:delete val="0"/>
        <c:axPos val="l"/>
        <c:majorGridlines/>
        <c:numFmt formatCode="General" sourceLinked="1"/>
        <c:majorTickMark val="out"/>
        <c:minorTickMark val="none"/>
        <c:tickLblPos val="nextTo"/>
        <c:crossAx val="25861504"/>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perspective val="30"/>
    </c:view3D>
    <c:floor>
      <c:thickness val="0"/>
    </c:floor>
    <c:sideWall>
      <c:thickness val="0"/>
    </c:sideWall>
    <c:backWall>
      <c:thickness val="0"/>
    </c:backWall>
    <c:plotArea>
      <c:layout/>
      <c:pie3DChart>
        <c:varyColors val="1"/>
        <c:ser>
          <c:idx val="0"/>
          <c:order val="0"/>
          <c:explosion val="25"/>
          <c:dPt>
            <c:idx val="0"/>
            <c:bubble3D val="0"/>
            <c:explosion val="4"/>
          </c:dPt>
          <c:dPt>
            <c:idx val="1"/>
            <c:bubble3D val="0"/>
            <c:explosion val="19"/>
          </c:dPt>
          <c:cat>
            <c:strRef>
              <c:f>Sheet1!$A$51:$A$54</c:f>
              <c:strCache>
                <c:ptCount val="4"/>
                <c:pt idx="0">
                  <c:v>Maori</c:v>
                </c:pt>
                <c:pt idx="1">
                  <c:v>Pakeha</c:v>
                </c:pt>
                <c:pt idx="2">
                  <c:v>Pacific Island</c:v>
                </c:pt>
                <c:pt idx="3">
                  <c:v>other</c:v>
                </c:pt>
              </c:strCache>
            </c:strRef>
          </c:cat>
          <c:val>
            <c:numRef>
              <c:f>Sheet1!$B$51:$B$54</c:f>
              <c:numCache>
                <c:formatCode>0%</c:formatCode>
                <c:ptCount val="4"/>
                <c:pt idx="0">
                  <c:v>0.45</c:v>
                </c:pt>
                <c:pt idx="1">
                  <c:v>0.34</c:v>
                </c:pt>
                <c:pt idx="2">
                  <c:v>0.18</c:v>
                </c:pt>
                <c:pt idx="3">
                  <c:v>0.04</c:v>
                </c:pt>
              </c:numCache>
            </c:numRef>
          </c:val>
        </c:ser>
        <c:dLbls>
          <c:showLegendKey val="0"/>
          <c:showVal val="0"/>
          <c:showCatName val="0"/>
          <c:showSerName val="0"/>
          <c:showPercent val="0"/>
          <c:showBubbleSize val="0"/>
          <c:showLeaderLines val="1"/>
        </c:dLbls>
      </c:pie3DChart>
    </c:plotArea>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N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829041633131793"/>
          <c:y val="2.2400509620120284E-2"/>
          <c:w val="0.5924440012156551"/>
          <c:h val="0.86728893194814083"/>
        </c:manualLayout>
      </c:layout>
      <c:scatterChart>
        <c:scatterStyle val="lineMarker"/>
        <c:varyColors val="0"/>
        <c:ser>
          <c:idx val="0"/>
          <c:order val="0"/>
          <c:tx>
            <c:strRef>
              <c:f>'[Chart in Microsoft PowerPoint]Sheet1'!$B$14</c:f>
              <c:strCache>
                <c:ptCount val="1"/>
                <c:pt idx="0">
                  <c:v>vulnerable group</c:v>
                </c:pt>
              </c:strCache>
            </c:strRef>
          </c:tx>
          <c:spPr>
            <a:ln w="28575">
              <a:noFill/>
            </a:ln>
          </c:spPr>
          <c:xVal>
            <c:strRef>
              <c:f>'[Chart in Microsoft PowerPoint]Sheet1'!$C$13:$D$13</c:f>
              <c:strCache>
                <c:ptCount val="2"/>
                <c:pt idx="0">
                  <c:v>RESILIENCE</c:v>
                </c:pt>
                <c:pt idx="1">
                  <c:v>RISK</c:v>
                </c:pt>
              </c:strCache>
            </c:strRef>
          </c:xVal>
          <c:yVal>
            <c:numRef>
              <c:f>'[Chart in Microsoft PowerPoint]Sheet1'!$C$14:$D$14</c:f>
              <c:numCache>
                <c:formatCode>###0.0000</c:formatCode>
                <c:ptCount val="2"/>
                <c:pt idx="0">
                  <c:v>103.45038326088198</c:v>
                </c:pt>
                <c:pt idx="1">
                  <c:v>36.435803300129059</c:v>
                </c:pt>
              </c:numCache>
            </c:numRef>
          </c:yVal>
          <c:smooth val="0"/>
        </c:ser>
        <c:ser>
          <c:idx val="1"/>
          <c:order val="1"/>
          <c:tx>
            <c:strRef>
              <c:f>'[Chart in Microsoft PowerPoint]Sheet1'!$B$15</c:f>
              <c:strCache>
                <c:ptCount val="1"/>
                <c:pt idx="0">
                  <c:v>comparison group</c:v>
                </c:pt>
              </c:strCache>
            </c:strRef>
          </c:tx>
          <c:spPr>
            <a:ln w="28575">
              <a:noFill/>
            </a:ln>
          </c:spPr>
          <c:xVal>
            <c:strRef>
              <c:f>'[Chart in Microsoft PowerPoint]Sheet1'!$C$13:$D$13</c:f>
              <c:strCache>
                <c:ptCount val="2"/>
                <c:pt idx="0">
                  <c:v>RESILIENCE</c:v>
                </c:pt>
                <c:pt idx="1">
                  <c:v>RISK</c:v>
                </c:pt>
              </c:strCache>
            </c:strRef>
          </c:xVal>
          <c:yVal>
            <c:numRef>
              <c:f>'[Chart in Microsoft PowerPoint]Sheet1'!$C$15:$D$15</c:f>
              <c:numCache>
                <c:formatCode>###0.0000</c:formatCode>
                <c:ptCount val="2"/>
                <c:pt idx="0">
                  <c:v>110.45747754539737</c:v>
                </c:pt>
                <c:pt idx="1">
                  <c:v>16.904605284541926</c:v>
                </c:pt>
              </c:numCache>
            </c:numRef>
          </c:yVal>
          <c:smooth val="0"/>
        </c:ser>
        <c:dLbls>
          <c:showLegendKey val="0"/>
          <c:showVal val="0"/>
          <c:showCatName val="0"/>
          <c:showSerName val="0"/>
          <c:showPercent val="0"/>
          <c:showBubbleSize val="0"/>
        </c:dLbls>
        <c:axId val="26466560"/>
        <c:axId val="26161152"/>
      </c:scatterChart>
      <c:valAx>
        <c:axId val="26466560"/>
        <c:scaling>
          <c:orientation val="minMax"/>
        </c:scaling>
        <c:delete val="1"/>
        <c:axPos val="b"/>
        <c:majorTickMark val="out"/>
        <c:minorTickMark val="none"/>
        <c:tickLblPos val="nextTo"/>
        <c:crossAx val="26161152"/>
        <c:crosses val="autoZero"/>
        <c:crossBetween val="midCat"/>
      </c:valAx>
      <c:valAx>
        <c:axId val="26161152"/>
        <c:scaling>
          <c:orientation val="minMax"/>
        </c:scaling>
        <c:delete val="1"/>
        <c:axPos val="l"/>
        <c:majorGridlines/>
        <c:numFmt formatCode="###0.0000" sourceLinked="1"/>
        <c:majorTickMark val="out"/>
        <c:minorTickMark val="none"/>
        <c:tickLblPos val="nextTo"/>
        <c:crossAx val="26466560"/>
        <c:crosses val="autoZero"/>
        <c:crossBetween val="midCat"/>
      </c:valAx>
    </c:plotArea>
    <c:legend>
      <c:legendPos val="r"/>
      <c:layout/>
      <c:overlay val="0"/>
    </c:legend>
    <c:plotVisOnly val="1"/>
    <c:dispBlanksAs val="gap"/>
    <c:showDLblsOverMax val="0"/>
  </c:chart>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drawing1.xml><?xml version="1.0" encoding="utf-8"?>
<c:userShapes xmlns:c="http://schemas.openxmlformats.org/drawingml/2006/chart">
  <cdr:relSizeAnchor xmlns:cdr="http://schemas.openxmlformats.org/drawingml/2006/chartDrawing">
    <cdr:from>
      <cdr:x>0.59849</cdr:x>
      <cdr:y>0.29803</cdr:y>
    </cdr:from>
    <cdr:to>
      <cdr:x>0.79843</cdr:x>
      <cdr:y>0.37442</cdr:y>
    </cdr:to>
    <cdr:sp macro="" textlink="">
      <cdr:nvSpPr>
        <cdr:cNvPr id="2" name="TextBox 1"/>
        <cdr:cNvSpPr txBox="1"/>
      </cdr:nvSpPr>
      <cdr:spPr>
        <a:xfrm xmlns:a="http://schemas.openxmlformats.org/drawingml/2006/main">
          <a:off x="2159036" y="772580"/>
          <a:ext cx="721283" cy="19802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NZ" sz="1100" dirty="0">
              <a:solidFill>
                <a:schemeClr val="bg1"/>
              </a:solidFill>
            </a:rPr>
            <a:t>Maori</a:t>
          </a:r>
        </a:p>
      </cdr:txBody>
    </cdr:sp>
  </cdr:relSizeAnchor>
  <cdr:relSizeAnchor xmlns:cdr="http://schemas.openxmlformats.org/drawingml/2006/chartDrawing">
    <cdr:from>
      <cdr:x>0.2205</cdr:x>
      <cdr:y>0.50436</cdr:y>
    </cdr:from>
    <cdr:to>
      <cdr:x>0.39922</cdr:x>
      <cdr:y>0.58769</cdr:y>
    </cdr:to>
    <cdr:sp macro="" textlink="">
      <cdr:nvSpPr>
        <cdr:cNvPr id="3" name="TextBox 2"/>
        <cdr:cNvSpPr txBox="1"/>
      </cdr:nvSpPr>
      <cdr:spPr>
        <a:xfrm xmlns:a="http://schemas.openxmlformats.org/drawingml/2006/main">
          <a:off x="795448" y="1307446"/>
          <a:ext cx="644712" cy="21601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NZ" sz="1100" dirty="0" err="1">
              <a:solidFill>
                <a:schemeClr val="bg1"/>
              </a:solidFill>
            </a:rPr>
            <a:t>Pakeha</a:t>
          </a:r>
          <a:endParaRPr lang="en-NZ" sz="1100" dirty="0">
            <a:solidFill>
              <a:schemeClr val="bg1"/>
            </a:solidFill>
          </a:endParaRPr>
        </a:p>
      </cdr:txBody>
    </cdr:sp>
  </cdr:relSizeAnchor>
  <cdr:relSizeAnchor xmlns:cdr="http://schemas.openxmlformats.org/drawingml/2006/chartDrawing">
    <cdr:from>
      <cdr:x>0.17325</cdr:x>
      <cdr:y>0.20633</cdr:y>
    </cdr:from>
    <cdr:to>
      <cdr:x>0.38575</cdr:x>
      <cdr:y>0.31744</cdr:y>
    </cdr:to>
    <cdr:sp macro="" textlink="">
      <cdr:nvSpPr>
        <cdr:cNvPr id="4" name="TextBox 3"/>
        <cdr:cNvSpPr txBox="1"/>
      </cdr:nvSpPr>
      <cdr:spPr>
        <a:xfrm xmlns:a="http://schemas.openxmlformats.org/drawingml/2006/main">
          <a:off x="792088" y="648072"/>
          <a:ext cx="971550" cy="34899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NZ" sz="1100" dirty="0">
              <a:solidFill>
                <a:schemeClr val="bg1"/>
              </a:solidFill>
            </a:rPr>
            <a:t>Pacific</a:t>
          </a:r>
          <a:r>
            <a:rPr lang="en-NZ" sz="1100" baseline="0" dirty="0">
              <a:solidFill>
                <a:schemeClr val="bg1"/>
              </a:solidFill>
            </a:rPr>
            <a:t> Island</a:t>
          </a:r>
          <a:endParaRPr lang="en-NZ" sz="1100" dirty="0">
            <a:solidFill>
              <a:schemeClr val="bg1"/>
            </a:solidFill>
          </a:endParaRPr>
        </a:p>
      </cdr:txBody>
    </cdr:sp>
  </cdr:relSizeAnchor>
  <cdr:relSizeAnchor xmlns:cdr="http://schemas.openxmlformats.org/drawingml/2006/chartDrawing">
    <cdr:from>
      <cdr:x>0.51974</cdr:x>
      <cdr:y>0.04585</cdr:y>
    </cdr:from>
    <cdr:to>
      <cdr:x>0.77174</cdr:x>
      <cdr:y>0.13755</cdr:y>
    </cdr:to>
    <cdr:sp macro="" textlink="">
      <cdr:nvSpPr>
        <cdr:cNvPr id="5" name="TextBox 4"/>
        <cdr:cNvSpPr txBox="1"/>
      </cdr:nvSpPr>
      <cdr:spPr>
        <a:xfrm xmlns:a="http://schemas.openxmlformats.org/drawingml/2006/main">
          <a:off x="2376264" y="144016"/>
          <a:ext cx="1152128"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NZ" sz="1100" dirty="0" smtClean="0"/>
            <a:t>Other ethnicity</a:t>
          </a:r>
          <a:endParaRPr lang="en-NZ" sz="1100" dirty="0"/>
        </a:p>
      </cdr:txBody>
    </cdr:sp>
  </cdr:relSizeAnchor>
  <cdr:relSizeAnchor xmlns:cdr="http://schemas.openxmlformats.org/drawingml/2006/chartDrawing">
    <cdr:from>
      <cdr:x>0.45674</cdr:x>
      <cdr:y>0.0917</cdr:y>
    </cdr:from>
    <cdr:to>
      <cdr:x>0.54216</cdr:x>
      <cdr:y>0.16448</cdr:y>
    </cdr:to>
    <cdr:cxnSp macro="">
      <cdr:nvCxnSpPr>
        <cdr:cNvPr id="12" name="Elbow Connector 11"/>
        <cdr:cNvCxnSpPr/>
      </cdr:nvCxnSpPr>
      <cdr:spPr>
        <a:xfrm xmlns:a="http://schemas.openxmlformats.org/drawingml/2006/main" rot="10800000" flipV="1">
          <a:off x="2088232" y="288032"/>
          <a:ext cx="390523" cy="228600"/>
        </a:xfrm>
        <a:prstGeom xmlns:a="http://schemas.openxmlformats.org/drawingml/2006/main" prst="bentConnector3">
          <a:avLst>
            <a:gd name="adj1" fmla="val 98781"/>
          </a:avLst>
        </a:prstGeom>
        <a:ln xmlns:a="http://schemas.openxmlformats.org/drawingml/2006/main">
          <a:solidFill>
            <a:schemeClr val="tx1"/>
          </a:solidFill>
          <a:tailEnd type="stealt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0.40891</cdr:x>
      <cdr:y>0.08425</cdr:y>
    </cdr:from>
    <cdr:to>
      <cdr:x>0.40891</cdr:x>
      <cdr:y>0.17604</cdr:y>
    </cdr:to>
    <cdr:cxnSp macro="">
      <cdr:nvCxnSpPr>
        <cdr:cNvPr id="2" name="Straight Arrow Connector 1"/>
        <cdr:cNvCxnSpPr/>
      </cdr:nvCxnSpPr>
      <cdr:spPr>
        <a:xfrm xmlns:a="http://schemas.openxmlformats.org/drawingml/2006/main">
          <a:off x="2141984" y="291480"/>
          <a:ext cx="0" cy="317590"/>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0.4364</cdr:x>
      <cdr:y>0.04262</cdr:y>
    </cdr:from>
    <cdr:to>
      <cdr:x>0.6921</cdr:x>
      <cdr:y>0.11713</cdr:y>
    </cdr:to>
    <cdr:sp macro="" textlink="">
      <cdr:nvSpPr>
        <cdr:cNvPr id="3" name="TextBox 1"/>
        <cdr:cNvSpPr txBox="1"/>
      </cdr:nvSpPr>
      <cdr:spPr>
        <a:xfrm xmlns:a="http://schemas.openxmlformats.org/drawingml/2006/main">
          <a:off x="2286000" y="147464"/>
          <a:ext cx="1339470" cy="257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NZ" sz="1600" dirty="0" smtClean="0"/>
            <a:t>RESILIENCE</a:t>
          </a:r>
          <a:endParaRPr lang="en-US" sz="1600" dirty="0"/>
        </a:p>
      </cdr:txBody>
    </cdr:sp>
  </cdr:relSizeAnchor>
  <cdr:relSizeAnchor xmlns:cdr="http://schemas.openxmlformats.org/drawingml/2006/chartDrawing">
    <cdr:from>
      <cdr:x>0.46896</cdr:x>
      <cdr:y>0.10526</cdr:y>
    </cdr:from>
    <cdr:to>
      <cdr:x>0.84744</cdr:x>
      <cdr:y>0.19703</cdr:y>
    </cdr:to>
    <cdr:sp macro="" textlink="">
      <cdr:nvSpPr>
        <cdr:cNvPr id="4" name="TextBox 1"/>
        <cdr:cNvSpPr txBox="1"/>
      </cdr:nvSpPr>
      <cdr:spPr>
        <a:xfrm xmlns:a="http://schemas.openxmlformats.org/drawingml/2006/main">
          <a:off x="2687844" y="432048"/>
          <a:ext cx="2169291" cy="3766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NZ" i="1" dirty="0" smtClean="0"/>
            <a:t>t</a:t>
          </a:r>
          <a:r>
            <a:rPr lang="en-NZ" dirty="0" smtClean="0"/>
            <a:t>(1193.81)= -8.09, </a:t>
          </a:r>
          <a:r>
            <a:rPr lang="en-NZ" i="1" dirty="0" smtClean="0"/>
            <a:t>p</a:t>
          </a:r>
          <a:r>
            <a:rPr lang="en-NZ" dirty="0" smtClean="0"/>
            <a:t>&lt; .001</a:t>
          </a:r>
          <a:endParaRPr lang="en-US" sz="1100" dirty="0"/>
        </a:p>
      </cdr:txBody>
    </cdr:sp>
  </cdr:relSizeAnchor>
  <cdr:relSizeAnchor xmlns:cdr="http://schemas.openxmlformats.org/drawingml/2006/chartDrawing">
    <cdr:from>
      <cdr:x>0.32991</cdr:x>
      <cdr:y>0.64519</cdr:y>
    </cdr:from>
    <cdr:to>
      <cdr:x>0.50819</cdr:x>
      <cdr:y>0.73461</cdr:y>
    </cdr:to>
    <cdr:sp macro="" textlink="">
      <cdr:nvSpPr>
        <cdr:cNvPr id="5" name="TextBox 1"/>
        <cdr:cNvSpPr txBox="1"/>
      </cdr:nvSpPr>
      <cdr:spPr>
        <a:xfrm xmlns:a="http://schemas.openxmlformats.org/drawingml/2006/main">
          <a:off x="1728192" y="2232248"/>
          <a:ext cx="933893" cy="30936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NZ" sz="1600" dirty="0" smtClean="0"/>
            <a:t>RISK</a:t>
          </a:r>
          <a:endParaRPr lang="en-US" sz="1600" dirty="0"/>
        </a:p>
      </cdr:txBody>
    </cdr:sp>
  </cdr:relSizeAnchor>
  <cdr:relSizeAnchor xmlns:cdr="http://schemas.openxmlformats.org/drawingml/2006/chartDrawing">
    <cdr:from>
      <cdr:x>0.2062</cdr:x>
      <cdr:y>0.72844</cdr:y>
    </cdr:from>
    <cdr:to>
      <cdr:x>0.5739</cdr:x>
      <cdr:y>0.82023</cdr:y>
    </cdr:to>
    <cdr:sp macro="" textlink="">
      <cdr:nvSpPr>
        <cdr:cNvPr id="6" name="TextBox 1"/>
        <cdr:cNvSpPr txBox="1"/>
      </cdr:nvSpPr>
      <cdr:spPr>
        <a:xfrm xmlns:a="http://schemas.openxmlformats.org/drawingml/2006/main">
          <a:off x="1080120" y="2520280"/>
          <a:ext cx="1926178" cy="31759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NZ" i="1" dirty="0">
              <a:latin typeface="+mn-lt"/>
              <a:ea typeface="+mn-ea"/>
              <a:cs typeface="+mn-cs"/>
            </a:rPr>
            <a:t>t</a:t>
          </a:r>
          <a:r>
            <a:rPr lang="en-NZ" dirty="0">
              <a:latin typeface="+mn-lt"/>
              <a:ea typeface="+mn-ea"/>
              <a:cs typeface="+mn-cs"/>
            </a:rPr>
            <a:t>(1123.6) =26.31, </a:t>
          </a:r>
          <a:r>
            <a:rPr lang="en-NZ" i="1" dirty="0">
              <a:latin typeface="+mn-lt"/>
              <a:ea typeface="+mn-ea"/>
              <a:cs typeface="+mn-cs"/>
            </a:rPr>
            <a:t>p</a:t>
          </a:r>
          <a:r>
            <a:rPr lang="en-NZ" dirty="0">
              <a:latin typeface="+mn-lt"/>
              <a:ea typeface="+mn-ea"/>
              <a:cs typeface="+mn-cs"/>
            </a:rPr>
            <a:t>&lt;.001)</a:t>
          </a:r>
          <a:endParaRPr lang="en-US" sz="1100" dirty="0"/>
        </a:p>
      </cdr:txBody>
    </cdr:sp>
  </cdr:relSizeAnchor>
  <cdr:relSizeAnchor xmlns:cdr="http://schemas.openxmlformats.org/drawingml/2006/chartDrawing">
    <cdr:from>
      <cdr:x>0.54545</cdr:x>
      <cdr:y>0.63462</cdr:y>
    </cdr:from>
    <cdr:to>
      <cdr:x>0.54545</cdr:x>
      <cdr:y>0.76923</cdr:y>
    </cdr:to>
    <cdr:cxnSp macro="">
      <cdr:nvCxnSpPr>
        <cdr:cNvPr id="11" name="Straight Arrow Connector 10"/>
        <cdr:cNvCxnSpPr/>
      </cdr:nvCxnSpPr>
      <cdr:spPr>
        <a:xfrm xmlns:a="http://schemas.openxmlformats.org/drawingml/2006/main">
          <a:off x="3024336" y="2376264"/>
          <a:ext cx="0" cy="504056"/>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0.11441</cdr:x>
      <cdr:y>0.01867</cdr:y>
    </cdr:from>
    <cdr:to>
      <cdr:x>0.11546</cdr:x>
      <cdr:y>0.88699</cdr:y>
    </cdr:to>
    <cdr:cxnSp macro="">
      <cdr:nvCxnSpPr>
        <cdr:cNvPr id="8" name="Straight Connector 7"/>
        <cdr:cNvCxnSpPr/>
      </cdr:nvCxnSpPr>
      <cdr:spPr>
        <a:xfrm xmlns:a="http://schemas.openxmlformats.org/drawingml/2006/main" flipH="1" flipV="1">
          <a:off x="655721" y="72189"/>
          <a:ext cx="6016" cy="3356812"/>
        </a:xfrm>
        <a:prstGeom xmlns:a="http://schemas.openxmlformats.org/drawingml/2006/main" prst="lin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A35F8A7D-788A-4239-BF42-BF7C4BD9E786}" type="datetimeFigureOut">
              <a:rPr lang="en-NZ" smtClean="0"/>
              <a:pPr/>
              <a:t>20/08/2014</a:t>
            </a:fld>
            <a:endParaRPr lang="en-NZ"/>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B8A29E68-E6EC-467F-AAE9-4BA5BDE7A891}" type="slidenum">
              <a:rPr lang="en-NZ" smtClean="0"/>
              <a:pPr/>
              <a:t>‹#›</a:t>
            </a:fld>
            <a:endParaRPr lang="en-NZ"/>
          </a:p>
        </p:txBody>
      </p:sp>
    </p:spTree>
    <p:extLst>
      <p:ext uri="{BB962C8B-B14F-4D97-AF65-F5344CB8AC3E}">
        <p14:creationId xmlns:p14="http://schemas.microsoft.com/office/powerpoint/2010/main" val="3808584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CA" dirty="0"/>
          </a:p>
        </p:txBody>
      </p:sp>
      <p:sp>
        <p:nvSpPr>
          <p:cNvPr id="4" name="Slide Number Placeholder 3"/>
          <p:cNvSpPr>
            <a:spLocks noGrp="1"/>
          </p:cNvSpPr>
          <p:nvPr>
            <p:ph type="sldNum" sz="quarter" idx="10"/>
          </p:nvPr>
        </p:nvSpPr>
        <p:spPr/>
        <p:txBody>
          <a:bodyPr/>
          <a:lstStyle/>
          <a:p>
            <a:fld id="{4E052E79-3466-4CCA-B465-EA2C3A0768B7}" type="slidenum">
              <a:rPr lang="en-CA" smtClean="0"/>
              <a:pPr/>
              <a:t>2</a:t>
            </a:fld>
            <a:endParaRPr lang="en-CA" dirty="0"/>
          </a:p>
        </p:txBody>
      </p:sp>
    </p:spTree>
    <p:extLst>
      <p:ext uri="{BB962C8B-B14F-4D97-AF65-F5344CB8AC3E}">
        <p14:creationId xmlns:p14="http://schemas.microsoft.com/office/powerpoint/2010/main" val="3447438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charset="0"/>
                <a:ea typeface="ＭＳ Ｐゴシック" charset="0"/>
              </a:defRPr>
            </a:lvl1pPr>
            <a:lvl2pPr marL="744044" indent="-286171" eaLnBrk="0" hangingPunct="0">
              <a:defRPr sz="2400">
                <a:solidFill>
                  <a:schemeClr val="tx1"/>
                </a:solidFill>
                <a:latin typeface="Times New Roman" charset="0"/>
                <a:ea typeface="ＭＳ Ｐゴシック" charset="0"/>
              </a:defRPr>
            </a:lvl2pPr>
            <a:lvl3pPr marL="1144683" indent="-228937" eaLnBrk="0" hangingPunct="0">
              <a:defRPr sz="2400">
                <a:solidFill>
                  <a:schemeClr val="tx1"/>
                </a:solidFill>
                <a:latin typeface="Times New Roman" charset="0"/>
                <a:ea typeface="ＭＳ Ｐゴシック" charset="0"/>
              </a:defRPr>
            </a:lvl3pPr>
            <a:lvl4pPr marL="1602558" indent="-228937" eaLnBrk="0" hangingPunct="0">
              <a:defRPr sz="2400">
                <a:solidFill>
                  <a:schemeClr val="tx1"/>
                </a:solidFill>
                <a:latin typeface="Times New Roman" charset="0"/>
                <a:ea typeface="ＭＳ Ｐゴシック" charset="0"/>
              </a:defRPr>
            </a:lvl4pPr>
            <a:lvl5pPr marL="2060431" indent="-228937" eaLnBrk="0" hangingPunct="0">
              <a:defRPr sz="2400">
                <a:solidFill>
                  <a:schemeClr val="tx1"/>
                </a:solidFill>
                <a:latin typeface="Times New Roman" charset="0"/>
                <a:ea typeface="ＭＳ Ｐゴシック" charset="0"/>
              </a:defRPr>
            </a:lvl5pPr>
            <a:lvl6pPr marL="2518305" indent="-228937" eaLnBrk="0" fontAlgn="base" hangingPunct="0">
              <a:spcBef>
                <a:spcPct val="0"/>
              </a:spcBef>
              <a:spcAft>
                <a:spcPct val="0"/>
              </a:spcAft>
              <a:defRPr sz="2400">
                <a:solidFill>
                  <a:schemeClr val="tx1"/>
                </a:solidFill>
                <a:latin typeface="Times New Roman" charset="0"/>
                <a:ea typeface="ＭＳ Ｐゴシック" charset="0"/>
              </a:defRPr>
            </a:lvl6pPr>
            <a:lvl7pPr marL="2976178" indent="-228937" eaLnBrk="0" fontAlgn="base" hangingPunct="0">
              <a:spcBef>
                <a:spcPct val="0"/>
              </a:spcBef>
              <a:spcAft>
                <a:spcPct val="0"/>
              </a:spcAft>
              <a:defRPr sz="2400">
                <a:solidFill>
                  <a:schemeClr val="tx1"/>
                </a:solidFill>
                <a:latin typeface="Times New Roman" charset="0"/>
                <a:ea typeface="ＭＳ Ｐゴシック" charset="0"/>
              </a:defRPr>
            </a:lvl7pPr>
            <a:lvl8pPr marL="3434051" indent="-228937" eaLnBrk="0" fontAlgn="base" hangingPunct="0">
              <a:spcBef>
                <a:spcPct val="0"/>
              </a:spcBef>
              <a:spcAft>
                <a:spcPct val="0"/>
              </a:spcAft>
              <a:defRPr sz="2400">
                <a:solidFill>
                  <a:schemeClr val="tx1"/>
                </a:solidFill>
                <a:latin typeface="Times New Roman" charset="0"/>
                <a:ea typeface="ＭＳ Ｐゴシック" charset="0"/>
              </a:defRPr>
            </a:lvl8pPr>
            <a:lvl9pPr marL="3891925" indent="-228937" eaLnBrk="0" fontAlgn="base" hangingPunct="0">
              <a:spcBef>
                <a:spcPct val="0"/>
              </a:spcBef>
              <a:spcAft>
                <a:spcPct val="0"/>
              </a:spcAft>
              <a:defRPr sz="2400">
                <a:solidFill>
                  <a:schemeClr val="tx1"/>
                </a:solidFill>
                <a:latin typeface="Times New Roman" charset="0"/>
                <a:ea typeface="ＭＳ Ｐゴシック" charset="0"/>
              </a:defRPr>
            </a:lvl9pPr>
          </a:lstStyle>
          <a:p>
            <a:fld id="{91B9BF03-615F-3D4E-9D4D-1F3604017827}" type="slidenum">
              <a:rPr lang="en-GB" sz="1200"/>
              <a:pPr/>
              <a:t>3</a:t>
            </a:fld>
            <a:endParaRPr lang="en-GB" sz="1200" dirty="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 uri="{FAA26D3D-D897-4be2-8F04-BA451C77F1D7}">
              <ma14:placeholderFlag xmlns="" xmlns:ma14="http://schemas.microsoft.com/office/mac/drawingml/2011/main" val="1"/>
            </a:ext>
          </a:extLst>
        </p:spPr>
        <p:txBody>
          <a:bodyPr/>
          <a:lstStyle/>
          <a:p>
            <a:pPr eaLnBrk="1" hangingPunct="1"/>
            <a:r>
              <a:rPr lang="en-US" dirty="0" smtClean="0">
                <a:latin typeface="Times New Roman" charset="0"/>
              </a:rPr>
              <a:t>All things being equal, as young</a:t>
            </a:r>
            <a:r>
              <a:rPr lang="en-US" baseline="0" dirty="0" smtClean="0">
                <a:latin typeface="Times New Roman" charset="0"/>
              </a:rPr>
              <a:t> people grow, we expect to see very little difference in terms of expected and observed functioning over time. This is the case for young people who grow up facing what we could call “normal” developmental adversities… managing school and friends, romantic relationships, challenges of competitive sports or arts, negotiating relationships with parents and siblings, etc.</a:t>
            </a:r>
          </a:p>
          <a:p>
            <a:pPr eaLnBrk="1" hangingPunct="1"/>
            <a:endParaRPr lang="en-US" baseline="0" dirty="0" smtClean="0">
              <a:latin typeface="Times New Roman" charset="0"/>
            </a:endParaRPr>
          </a:p>
          <a:p>
            <a:pPr eaLnBrk="1" hangingPunct="1"/>
            <a:r>
              <a:rPr lang="en-US" baseline="0" dirty="0" smtClean="0">
                <a:latin typeface="Times New Roman" charset="0"/>
              </a:rPr>
              <a:t>What happens though when we add in non-normal challenges, significant or chronic adversities, such as abusive home environments, the effects of systemic poverty, violent or war ravaged communities, into the lives of youth?</a:t>
            </a:r>
            <a:endParaRPr lang="en-US" dirty="0">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charset="0"/>
                <a:ea typeface="ＭＳ Ｐゴシック" charset="0"/>
              </a:defRPr>
            </a:lvl1pPr>
            <a:lvl2pPr marL="744044" indent="-286171" eaLnBrk="0" hangingPunct="0">
              <a:defRPr sz="2400">
                <a:solidFill>
                  <a:schemeClr val="tx1"/>
                </a:solidFill>
                <a:latin typeface="Times New Roman" charset="0"/>
                <a:ea typeface="ＭＳ Ｐゴシック" charset="0"/>
              </a:defRPr>
            </a:lvl2pPr>
            <a:lvl3pPr marL="1144683" indent="-228937" eaLnBrk="0" hangingPunct="0">
              <a:defRPr sz="2400">
                <a:solidFill>
                  <a:schemeClr val="tx1"/>
                </a:solidFill>
                <a:latin typeface="Times New Roman" charset="0"/>
                <a:ea typeface="ＭＳ Ｐゴシック" charset="0"/>
              </a:defRPr>
            </a:lvl3pPr>
            <a:lvl4pPr marL="1602558" indent="-228937" eaLnBrk="0" hangingPunct="0">
              <a:defRPr sz="2400">
                <a:solidFill>
                  <a:schemeClr val="tx1"/>
                </a:solidFill>
                <a:latin typeface="Times New Roman" charset="0"/>
                <a:ea typeface="ＭＳ Ｐゴシック" charset="0"/>
              </a:defRPr>
            </a:lvl4pPr>
            <a:lvl5pPr marL="2060431" indent="-228937" eaLnBrk="0" hangingPunct="0">
              <a:defRPr sz="2400">
                <a:solidFill>
                  <a:schemeClr val="tx1"/>
                </a:solidFill>
                <a:latin typeface="Times New Roman" charset="0"/>
                <a:ea typeface="ＭＳ Ｐゴシック" charset="0"/>
              </a:defRPr>
            </a:lvl5pPr>
            <a:lvl6pPr marL="2518305" indent="-228937" eaLnBrk="0" fontAlgn="base" hangingPunct="0">
              <a:spcBef>
                <a:spcPct val="0"/>
              </a:spcBef>
              <a:spcAft>
                <a:spcPct val="0"/>
              </a:spcAft>
              <a:defRPr sz="2400">
                <a:solidFill>
                  <a:schemeClr val="tx1"/>
                </a:solidFill>
                <a:latin typeface="Times New Roman" charset="0"/>
                <a:ea typeface="ＭＳ Ｐゴシック" charset="0"/>
              </a:defRPr>
            </a:lvl6pPr>
            <a:lvl7pPr marL="2976178" indent="-228937" eaLnBrk="0" fontAlgn="base" hangingPunct="0">
              <a:spcBef>
                <a:spcPct val="0"/>
              </a:spcBef>
              <a:spcAft>
                <a:spcPct val="0"/>
              </a:spcAft>
              <a:defRPr sz="2400">
                <a:solidFill>
                  <a:schemeClr val="tx1"/>
                </a:solidFill>
                <a:latin typeface="Times New Roman" charset="0"/>
                <a:ea typeface="ＭＳ Ｐゴシック" charset="0"/>
              </a:defRPr>
            </a:lvl7pPr>
            <a:lvl8pPr marL="3434051" indent="-228937" eaLnBrk="0" fontAlgn="base" hangingPunct="0">
              <a:spcBef>
                <a:spcPct val="0"/>
              </a:spcBef>
              <a:spcAft>
                <a:spcPct val="0"/>
              </a:spcAft>
              <a:defRPr sz="2400">
                <a:solidFill>
                  <a:schemeClr val="tx1"/>
                </a:solidFill>
                <a:latin typeface="Times New Roman" charset="0"/>
                <a:ea typeface="ＭＳ Ｐゴシック" charset="0"/>
              </a:defRPr>
            </a:lvl8pPr>
            <a:lvl9pPr marL="3891925" indent="-228937" eaLnBrk="0" fontAlgn="base" hangingPunct="0">
              <a:spcBef>
                <a:spcPct val="0"/>
              </a:spcBef>
              <a:spcAft>
                <a:spcPct val="0"/>
              </a:spcAft>
              <a:defRPr sz="2400">
                <a:solidFill>
                  <a:schemeClr val="tx1"/>
                </a:solidFill>
                <a:latin typeface="Times New Roman" charset="0"/>
                <a:ea typeface="ＭＳ Ｐゴシック" charset="0"/>
              </a:defRPr>
            </a:lvl9pPr>
          </a:lstStyle>
          <a:p>
            <a:fld id="{91B9BF03-615F-3D4E-9D4D-1F3604017827}" type="slidenum">
              <a:rPr lang="en-GB" sz="1200"/>
              <a:pPr/>
              <a:t>4</a:t>
            </a:fld>
            <a:endParaRPr lang="en-GB" sz="1200" dirty="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 uri="{FAA26D3D-D897-4be2-8F04-BA451C77F1D7}">
              <ma14:placeholderFlag xmlns="" xmlns:ma14="http://schemas.microsoft.com/office/mac/drawingml/2011/main" val="1"/>
            </a:ext>
          </a:extLst>
        </p:spPr>
        <p:txBody>
          <a:bodyPr/>
          <a:lstStyle/>
          <a:p>
            <a:pPr marL="0" indent="0" eaLnBrk="1" hangingPunct="1">
              <a:buNone/>
            </a:pPr>
            <a:endParaRPr lang="en-US" dirty="0" smtClean="0">
              <a:latin typeface="+mn-l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So, this raises the question of what is resilience? Or</a:t>
            </a:r>
            <a:r>
              <a:rPr lang="en-CA" baseline="0" dirty="0" smtClean="0"/>
              <a:t> what do we mean by resilience?</a:t>
            </a:r>
          </a:p>
          <a:p>
            <a:r>
              <a:rPr lang="en-CA" baseline="0" dirty="0" smtClean="0"/>
              <a:t>Following research in 14 countries around the world, we use the following definition…</a:t>
            </a:r>
            <a:endParaRPr lang="en-CA" dirty="0"/>
          </a:p>
        </p:txBody>
      </p:sp>
      <p:sp>
        <p:nvSpPr>
          <p:cNvPr id="4" name="Slide Number Placeholder 3"/>
          <p:cNvSpPr>
            <a:spLocks noGrp="1"/>
          </p:cNvSpPr>
          <p:nvPr>
            <p:ph type="sldNum" sz="quarter" idx="10"/>
          </p:nvPr>
        </p:nvSpPr>
        <p:spPr/>
        <p:txBody>
          <a:bodyPr/>
          <a:lstStyle/>
          <a:p>
            <a:fld id="{4E052E79-3466-4CCA-B465-EA2C3A0768B7}" type="slidenum">
              <a:rPr lang="en-CA" smtClean="0"/>
              <a:pPr/>
              <a:t>5</a:t>
            </a:fld>
            <a:endParaRPr lang="en-CA" dirty="0"/>
          </a:p>
        </p:txBody>
      </p:sp>
    </p:spTree>
    <p:extLst>
      <p:ext uri="{BB962C8B-B14F-4D97-AF65-F5344CB8AC3E}">
        <p14:creationId xmlns:p14="http://schemas.microsoft.com/office/powerpoint/2010/main" val="1235455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28600" indent="-228600">
              <a:buAutoNum type="arabicPeriod"/>
            </a:pPr>
            <a:r>
              <a:rPr lang="en-CA" dirty="0" smtClean="0"/>
              <a:t>Read the definition</a:t>
            </a:r>
          </a:p>
          <a:p>
            <a:pPr marL="228600" indent="-228600">
              <a:buAutoNum type="arabicPeriod"/>
            </a:pPr>
            <a:r>
              <a:rPr lang="en-CA" dirty="0" smtClean="0"/>
              <a:t>This </a:t>
            </a:r>
            <a:r>
              <a:rPr lang="en-CA" baseline="0" dirty="0" smtClean="0"/>
              <a:t>definition highlights important points with regards to how we see resilience:</a:t>
            </a:r>
          </a:p>
          <a:p>
            <a:pPr marL="0" indent="0">
              <a:buNone/>
            </a:pPr>
            <a:r>
              <a:rPr lang="en-CA" baseline="0" dirty="0" smtClean="0"/>
              <a:t>    - First resilience is not something we talk of with regards to anyone, but rather something that is </a:t>
            </a:r>
          </a:p>
          <a:p>
            <a:pPr marL="0" indent="0">
              <a:buNone/>
            </a:pPr>
            <a:r>
              <a:rPr lang="en-CA" baseline="0" dirty="0" smtClean="0"/>
              <a:t>     considered in the context of significant adversity. This is what separates resilience from strengths. </a:t>
            </a:r>
          </a:p>
          <a:p>
            <a:pPr marL="0" indent="0">
              <a:buNone/>
            </a:pPr>
            <a:r>
              <a:rPr lang="en-CA" baseline="0" dirty="0" smtClean="0"/>
              <a:t>    - Second, the focus is not just on the individual but importantly on the ecology that surrounds the </a:t>
            </a:r>
          </a:p>
          <a:p>
            <a:pPr marL="0" indent="0">
              <a:buNone/>
            </a:pPr>
            <a:r>
              <a:rPr lang="en-CA" baseline="0" dirty="0" smtClean="0"/>
              <a:t>     individual.</a:t>
            </a:r>
          </a:p>
          <a:p>
            <a:pPr marL="0" indent="0">
              <a:buNone/>
            </a:pPr>
            <a:r>
              <a:rPr lang="en-CA" baseline="0" dirty="0" smtClean="0"/>
              <a:t>    - Third, given this connection between the individual and their ecology, resilience is not an innate </a:t>
            </a:r>
          </a:p>
          <a:p>
            <a:pPr marL="0" indent="0">
              <a:buNone/>
            </a:pPr>
            <a:r>
              <a:rPr lang="en-CA" baseline="0" dirty="0" smtClean="0"/>
              <a:t>     characteristic of the individual nor is it a static trait. Rather, it is a dynamic process of interaction </a:t>
            </a:r>
          </a:p>
          <a:p>
            <a:pPr marL="0" indent="0">
              <a:buNone/>
            </a:pPr>
            <a:r>
              <a:rPr lang="en-CA" baseline="0" dirty="0" smtClean="0"/>
              <a:t>     between the individual and the environment that results in a process of negotiation and navigation for </a:t>
            </a:r>
          </a:p>
          <a:p>
            <a:pPr marL="0" indent="0">
              <a:buNone/>
            </a:pPr>
            <a:r>
              <a:rPr lang="en-CA" baseline="0" dirty="0" smtClean="0"/>
              <a:t>     and around resources that are required for improved outcomes.</a:t>
            </a:r>
          </a:p>
          <a:p>
            <a:pPr marL="0" indent="0">
              <a:buNone/>
            </a:pPr>
            <a:r>
              <a:rPr lang="en-CA" baseline="0" dirty="0" smtClean="0"/>
              <a:t>    - Finally, resilience processes require and include access to resources that are contextually and culturally </a:t>
            </a:r>
          </a:p>
          <a:p>
            <a:pPr marL="0" indent="0">
              <a:buNone/>
            </a:pPr>
            <a:r>
              <a:rPr lang="en-CA" baseline="0" dirty="0" smtClean="0"/>
              <a:t>     relevant and meaningful.</a:t>
            </a:r>
          </a:p>
          <a:p>
            <a:pPr marL="0" indent="0">
              <a:buNone/>
            </a:pPr>
            <a:r>
              <a:rPr lang="en-CA" baseline="0" dirty="0" smtClean="0"/>
              <a:t>      </a:t>
            </a:r>
            <a:endParaRPr lang="en-CA" dirty="0" smtClean="0"/>
          </a:p>
          <a:p>
            <a:r>
              <a:rPr lang="en-CA" dirty="0" smtClean="0"/>
              <a:t>It is this model of resilience that we have used to inform a key international research project that looks</a:t>
            </a:r>
            <a:r>
              <a:rPr lang="en-CA" baseline="0" dirty="0" smtClean="0"/>
              <a:t> at the role of service providers, such as schools, in the resilience processes that surround youth, and how these services are able to facilitate health and positive outcomes for youth. Briefly...</a:t>
            </a:r>
            <a:endParaRPr lang="en-CA" dirty="0"/>
          </a:p>
        </p:txBody>
      </p:sp>
      <p:sp>
        <p:nvSpPr>
          <p:cNvPr id="4" name="Slide Number Placeholder 3"/>
          <p:cNvSpPr>
            <a:spLocks noGrp="1"/>
          </p:cNvSpPr>
          <p:nvPr>
            <p:ph type="sldNum" sz="quarter" idx="10"/>
          </p:nvPr>
        </p:nvSpPr>
        <p:spPr/>
        <p:txBody>
          <a:bodyPr/>
          <a:lstStyle/>
          <a:p>
            <a:fld id="{4E052E79-3466-4CCA-B465-EA2C3A0768B7}" type="slidenum">
              <a:rPr lang="en-CA" smtClean="0"/>
              <a:pPr/>
              <a:t>6</a:t>
            </a:fld>
            <a:endParaRPr lang="en-C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B8A29E68-E6EC-467F-AAE9-4BA5BDE7A891}" type="slidenum">
              <a:rPr lang="en-NZ" smtClean="0"/>
              <a:pPr/>
              <a:t>8</a:t>
            </a:fld>
            <a:endParaRPr lang="en-NZ"/>
          </a:p>
        </p:txBody>
      </p:sp>
    </p:spTree>
    <p:extLst>
      <p:ext uri="{BB962C8B-B14F-4D97-AF65-F5344CB8AC3E}">
        <p14:creationId xmlns:p14="http://schemas.microsoft.com/office/powerpoint/2010/main" val="3552370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B8A29E68-E6EC-467F-AAE9-4BA5BDE7A891}" type="slidenum">
              <a:rPr lang="en-NZ" smtClean="0"/>
              <a:pPr/>
              <a:t>9</a:t>
            </a:fld>
            <a:endParaRPr lang="en-NZ"/>
          </a:p>
        </p:txBody>
      </p:sp>
    </p:spTree>
    <p:extLst>
      <p:ext uri="{BB962C8B-B14F-4D97-AF65-F5344CB8AC3E}">
        <p14:creationId xmlns:p14="http://schemas.microsoft.com/office/powerpoint/2010/main" val="13549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574A93-3D38-40D7-97DD-688511ACA4F9}" type="datetimeFigureOut">
              <a:rPr lang="en-US" smtClean="0"/>
              <a:pPr/>
              <a:t>8/20/2014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574A93-3D38-40D7-97DD-688511ACA4F9}" type="datetimeFigureOut">
              <a:rPr lang="en-US" smtClean="0"/>
              <a:pPr/>
              <a:t>8/20/2014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574A93-3D38-40D7-97DD-688511ACA4F9}" type="datetimeFigureOut">
              <a:rPr lang="en-US" smtClean="0"/>
              <a:pPr/>
              <a:t>8/20/2014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574A93-3D38-40D7-97DD-688511ACA4F9}" type="datetimeFigureOut">
              <a:rPr lang="en-US" smtClean="0"/>
              <a:pPr/>
              <a:t>8/20/2014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574A93-3D38-40D7-97DD-688511ACA4F9}" type="datetimeFigureOut">
              <a:rPr lang="en-US" smtClean="0"/>
              <a:pPr/>
              <a:t>8/20/2014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574A93-3D38-40D7-97DD-688511ACA4F9}" type="datetimeFigureOut">
              <a:rPr lang="en-US" smtClean="0"/>
              <a:pPr/>
              <a:t>8/20/2014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574A93-3D38-40D7-97DD-688511ACA4F9}" type="datetimeFigureOut">
              <a:rPr lang="en-US" smtClean="0"/>
              <a:pPr/>
              <a:t>8/20/2014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574A93-3D38-40D7-97DD-688511ACA4F9}" type="datetimeFigureOut">
              <a:rPr lang="en-US" smtClean="0"/>
              <a:pPr/>
              <a:t>8/20/2014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574A93-3D38-40D7-97DD-688511ACA4F9}" type="datetimeFigureOut">
              <a:rPr lang="en-US" smtClean="0"/>
              <a:pPr/>
              <a:t>8/20/2014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574A93-3D38-40D7-97DD-688511ACA4F9}" type="datetimeFigureOut">
              <a:rPr lang="en-US" smtClean="0"/>
              <a:pPr/>
              <a:t>8/20/2014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574A93-3D38-40D7-97DD-688511ACA4F9}" type="datetimeFigureOut">
              <a:rPr lang="en-US" smtClean="0"/>
              <a:pPr/>
              <a:t>8/20/2014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574A93-3D38-40D7-97DD-688511ACA4F9}" type="datetimeFigureOut">
              <a:rPr lang="en-US" smtClean="0"/>
              <a:pPr/>
              <a:t>8/20/2014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65BDB3-A999-4198-9B2B-859A9165AA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png"/><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6632"/>
            <a:ext cx="7772400" cy="1109985"/>
          </a:xfrm>
        </p:spPr>
        <p:txBody>
          <a:bodyPr>
            <a:normAutofit/>
          </a:bodyPr>
          <a:lstStyle/>
          <a:p>
            <a:r>
              <a:rPr lang="en-NZ" sz="2400" i="1" dirty="0" smtClean="0">
                <a:solidFill>
                  <a:schemeClr val="tx2"/>
                </a:solidFill>
                <a:latin typeface="Arial" pitchFamily="34" charset="0"/>
                <a:cs typeface="Arial" pitchFamily="34" charset="0"/>
              </a:rPr>
              <a:t>An Enduring Presence? Moving beyond single interventions with vulnerable youth</a:t>
            </a:r>
            <a:endParaRPr lang="en-NZ" sz="2400" i="1" dirty="0">
              <a:solidFill>
                <a:schemeClr val="tx2"/>
              </a:solidFill>
              <a:latin typeface="Arial" pitchFamily="34" charset="0"/>
              <a:cs typeface="Arial" pitchFamily="34" charset="0"/>
            </a:endParaRPr>
          </a:p>
        </p:txBody>
      </p:sp>
      <p:pic>
        <p:nvPicPr>
          <p:cNvPr id="4" name="Picture 6"/>
          <p:cNvPicPr>
            <a:picLocks noChangeAspect="1" noChangeArrowheads="1"/>
          </p:cNvPicPr>
          <p:nvPr/>
        </p:nvPicPr>
        <p:blipFill>
          <a:blip r:embed="rId2" cstate="print"/>
          <a:srcRect/>
          <a:stretch>
            <a:fillRect/>
          </a:stretch>
        </p:blipFill>
        <p:spPr bwMode="auto">
          <a:xfrm>
            <a:off x="2483768" y="1844824"/>
            <a:ext cx="6466687" cy="4176464"/>
          </a:xfrm>
          <a:prstGeom prst="rect">
            <a:avLst/>
          </a:prstGeom>
          <a:noFill/>
          <a:ln w="9525">
            <a:noFill/>
            <a:miter lim="800000"/>
            <a:headEnd/>
            <a:tailEnd/>
          </a:ln>
        </p:spPr>
      </p:pic>
      <p:pic>
        <p:nvPicPr>
          <p:cNvPr id="5" name="Picture 3" descr="D:\emma\Documents\KaboomDesign\CilentWork\Youth Centre (Massey)\Home Page\pathways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6309320"/>
            <a:ext cx="1518165" cy="39903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Massey University"/>
          <p:cNvPicPr>
            <a:picLocks noChangeAspect="1" noChangeArrowheads="1"/>
          </p:cNvPicPr>
          <p:nvPr/>
        </p:nvPicPr>
        <p:blipFill>
          <a:blip r:embed="rId4" cstate="print"/>
          <a:srcRect/>
          <a:stretch>
            <a:fillRect/>
          </a:stretch>
        </p:blipFill>
        <p:spPr bwMode="auto">
          <a:xfrm>
            <a:off x="7380312" y="6502576"/>
            <a:ext cx="1584176" cy="355424"/>
          </a:xfrm>
          <a:prstGeom prst="rect">
            <a:avLst/>
          </a:prstGeom>
          <a:noFill/>
          <a:ln w="9525">
            <a:noFill/>
            <a:miter lim="800000"/>
            <a:headEnd/>
            <a:tailEnd/>
          </a:ln>
        </p:spPr>
      </p:pic>
      <p:sp>
        <p:nvSpPr>
          <p:cNvPr id="8" name="Rectangle 7"/>
          <p:cNvSpPr/>
          <p:nvPr/>
        </p:nvSpPr>
        <p:spPr>
          <a:xfrm>
            <a:off x="0" y="4869160"/>
            <a:ext cx="2483768" cy="923330"/>
          </a:xfrm>
          <a:prstGeom prst="rect">
            <a:avLst/>
          </a:prstGeom>
        </p:spPr>
        <p:txBody>
          <a:bodyPr wrap="square">
            <a:spAutoFit/>
          </a:bodyPr>
          <a:lstStyle/>
          <a:p>
            <a:r>
              <a:rPr lang="en-NZ" sz="700" dirty="0" smtClean="0">
                <a:latin typeface="Calibri" pitchFamily="34" charset="0"/>
              </a:rPr>
              <a:t>With grateful thanks to: </a:t>
            </a:r>
          </a:p>
          <a:p>
            <a:endParaRPr lang="en-NZ" sz="100" dirty="0" smtClean="0">
              <a:latin typeface="Calibri" pitchFamily="34" charset="0"/>
            </a:endParaRPr>
          </a:p>
          <a:p>
            <a:r>
              <a:rPr lang="en-NZ" sz="900" b="1" dirty="0" smtClean="0">
                <a:solidFill>
                  <a:schemeClr val="tx2">
                    <a:lumMod val="75000"/>
                  </a:schemeClr>
                </a:solidFill>
                <a:latin typeface="Calibri" pitchFamily="34" charset="0"/>
              </a:rPr>
              <a:t>The Ministry of Business, Innovation and Employment </a:t>
            </a:r>
          </a:p>
          <a:p>
            <a:r>
              <a:rPr lang="en-NZ" sz="700" dirty="0" smtClean="0">
                <a:latin typeface="Calibri" pitchFamily="34" charset="0"/>
              </a:rPr>
              <a:t>who have  funded the research and to Linda Liebenberg and Mike </a:t>
            </a:r>
            <a:r>
              <a:rPr lang="en-NZ" sz="700" dirty="0" err="1" smtClean="0">
                <a:latin typeface="Calibri" pitchFamily="34" charset="0"/>
              </a:rPr>
              <a:t>Ungar</a:t>
            </a:r>
            <a:r>
              <a:rPr lang="en-NZ" sz="700" dirty="0" smtClean="0">
                <a:latin typeface="Calibri" pitchFamily="34" charset="0"/>
              </a:rPr>
              <a:t> in Canada who conceptualised the original Pathways  study and have supported the development of the research</a:t>
            </a:r>
            <a:r>
              <a:rPr lang="en-NZ" sz="700" dirty="0" smtClean="0">
                <a:solidFill>
                  <a:srgbClr val="000000"/>
                </a:solidFill>
                <a:latin typeface="Calibri" pitchFamily="34" charset="0"/>
              </a:rPr>
              <a:t>.</a:t>
            </a:r>
            <a:endParaRPr lang="en-NZ" sz="700" dirty="0">
              <a:solidFill>
                <a:srgbClr val="000000"/>
              </a:solidFill>
              <a:latin typeface="Calibri" pitchFamily="34" charset="0"/>
            </a:endParaRPr>
          </a:p>
        </p:txBody>
      </p:sp>
      <p:sp>
        <p:nvSpPr>
          <p:cNvPr id="10" name="Rectangle 9"/>
          <p:cNvSpPr/>
          <p:nvPr/>
        </p:nvSpPr>
        <p:spPr>
          <a:xfrm>
            <a:off x="0" y="1340768"/>
            <a:ext cx="3078344" cy="461665"/>
          </a:xfrm>
          <a:prstGeom prst="rect">
            <a:avLst/>
          </a:prstGeom>
        </p:spPr>
        <p:txBody>
          <a:bodyPr wrap="square">
            <a:spAutoFit/>
          </a:bodyPr>
          <a:lstStyle/>
          <a:p>
            <a:r>
              <a:rPr lang="en-NZ" sz="900" b="1" dirty="0" smtClean="0">
                <a:solidFill>
                  <a:schemeClr val="tx2">
                    <a:lumMod val="75000"/>
                  </a:schemeClr>
                </a:solidFill>
                <a:latin typeface="Calibri" pitchFamily="34" charset="0"/>
              </a:rPr>
              <a:t>The Pathways to Resilience  and Youth Transitions Studies</a:t>
            </a:r>
          </a:p>
          <a:p>
            <a:r>
              <a:rPr lang="en-NZ" sz="100" b="1" dirty="0">
                <a:latin typeface="Calibri" pitchFamily="34" charset="0"/>
              </a:rPr>
              <a:t> </a:t>
            </a:r>
            <a:endParaRPr lang="en-NZ" sz="100" b="1" dirty="0" smtClean="0">
              <a:latin typeface="Calibri" pitchFamily="34" charset="0"/>
            </a:endParaRPr>
          </a:p>
          <a:p>
            <a:r>
              <a:rPr lang="en-NZ" sz="700" dirty="0" smtClean="0">
                <a:latin typeface="Calibri" pitchFamily="34" charset="0"/>
              </a:rPr>
              <a:t>Robyn Munford</a:t>
            </a:r>
          </a:p>
          <a:p>
            <a:r>
              <a:rPr lang="en-NZ" sz="700" dirty="0" smtClean="0">
                <a:latin typeface="Calibri" pitchFamily="34" charset="0"/>
              </a:rPr>
              <a:t>Jackie Sanders</a:t>
            </a:r>
            <a:endParaRPr lang="en-NZ" sz="700" dirty="0"/>
          </a:p>
        </p:txBody>
      </p:sp>
      <p:sp>
        <p:nvSpPr>
          <p:cNvPr id="9" name="TextBox 8"/>
          <p:cNvSpPr txBox="1"/>
          <p:nvPr/>
        </p:nvSpPr>
        <p:spPr>
          <a:xfrm>
            <a:off x="3635896" y="6381328"/>
            <a:ext cx="3168352" cy="369332"/>
          </a:xfrm>
          <a:prstGeom prst="rect">
            <a:avLst/>
          </a:prstGeom>
          <a:noFill/>
        </p:spPr>
        <p:txBody>
          <a:bodyPr wrap="square" rtlCol="0">
            <a:spAutoFit/>
          </a:bodyPr>
          <a:lstStyle/>
          <a:p>
            <a:r>
              <a:rPr lang="en-NZ" dirty="0" smtClean="0">
                <a:solidFill>
                  <a:schemeClr val="tx2">
                    <a:lumMod val="75000"/>
                  </a:schemeClr>
                </a:solidFill>
                <a:latin typeface="+mj-lt"/>
              </a:rPr>
              <a:t>www.youthsay.co.nz</a:t>
            </a:r>
            <a:endParaRPr lang="en-US" dirty="0">
              <a:solidFill>
                <a:schemeClr val="tx2">
                  <a:lumMod val="75000"/>
                </a:schemeClr>
              </a:solidFill>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tx2">
                    <a:lumMod val="75000"/>
                  </a:schemeClr>
                </a:solidFill>
              </a:rPr>
              <a:t>Who are the young people?</a:t>
            </a:r>
            <a:endParaRPr lang="en-US" dirty="0">
              <a:solidFill>
                <a:schemeClr val="tx2">
                  <a:lumMod val="75000"/>
                </a:schemeClr>
              </a:solidFill>
            </a:endParaRPr>
          </a:p>
        </p:txBody>
      </p:sp>
      <p:sp>
        <p:nvSpPr>
          <p:cNvPr id="3" name="Content Placeholder 2"/>
          <p:cNvSpPr>
            <a:spLocks noGrp="1"/>
          </p:cNvSpPr>
          <p:nvPr>
            <p:ph idx="1"/>
          </p:nvPr>
        </p:nvSpPr>
        <p:spPr>
          <a:xfrm>
            <a:off x="457200" y="1124744"/>
            <a:ext cx="8507288" cy="5472608"/>
          </a:xfrm>
        </p:spPr>
        <p:txBody>
          <a:bodyPr>
            <a:normAutofit/>
          </a:bodyPr>
          <a:lstStyle/>
          <a:p>
            <a:pPr marL="0" indent="0">
              <a:buNone/>
            </a:pPr>
            <a:endParaRPr lang="en-US" sz="2400" dirty="0" smtClean="0">
              <a:solidFill>
                <a:schemeClr val="tx2">
                  <a:lumMod val="75000"/>
                </a:schemeClr>
              </a:solidFill>
            </a:endParaRPr>
          </a:p>
          <a:p>
            <a:pPr marL="0" indent="0">
              <a:buNone/>
            </a:pPr>
            <a:endParaRPr lang="en-US" sz="2400" dirty="0">
              <a:solidFill>
                <a:schemeClr val="tx2">
                  <a:lumMod val="75000"/>
                </a:schemeClr>
              </a:solidFill>
            </a:endParaRPr>
          </a:p>
          <a:p>
            <a:pPr marL="0" indent="0">
              <a:buNone/>
            </a:pPr>
            <a:r>
              <a:rPr lang="en-US" sz="2400" dirty="0" smtClean="0">
                <a:solidFill>
                  <a:schemeClr val="tx2">
                    <a:lumMod val="75000"/>
                  </a:schemeClr>
                </a:solidFill>
              </a:rPr>
              <a:t>1477 young people</a:t>
            </a:r>
          </a:p>
          <a:p>
            <a:pPr marL="0" indent="0">
              <a:buNone/>
            </a:pPr>
            <a:r>
              <a:rPr lang="en-NZ" sz="2400" dirty="0" smtClean="0">
                <a:solidFill>
                  <a:schemeClr val="tx2">
                    <a:lumMod val="75000"/>
                  </a:schemeClr>
                </a:solidFill>
              </a:rPr>
              <a:t>Range : 12-17 years</a:t>
            </a:r>
          </a:p>
          <a:p>
            <a:pPr marL="0" indent="0">
              <a:buNone/>
            </a:pPr>
            <a:r>
              <a:rPr lang="en-NZ" sz="2400" dirty="0" smtClean="0">
                <a:solidFill>
                  <a:schemeClr val="tx2">
                    <a:lumMod val="75000"/>
                  </a:schemeClr>
                </a:solidFill>
              </a:rPr>
              <a:t>Mean age 15.7 years</a:t>
            </a:r>
          </a:p>
          <a:p>
            <a:pPr marL="0" indent="0">
              <a:buNone/>
            </a:pP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780286450"/>
              </p:ext>
            </p:extLst>
          </p:nvPr>
        </p:nvGraphicFramePr>
        <p:xfrm>
          <a:off x="4932040" y="1556792"/>
          <a:ext cx="3528392" cy="19442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a:graphicFrameLocks/>
          </p:cNvGraphicFramePr>
          <p:nvPr>
            <p:extLst>
              <p:ext uri="{D42A27DB-BD31-4B8C-83A1-F6EECF244321}">
                <p14:modId xmlns:p14="http://schemas.microsoft.com/office/powerpoint/2010/main" val="588371650"/>
              </p:ext>
            </p:extLst>
          </p:nvPr>
        </p:nvGraphicFramePr>
        <p:xfrm>
          <a:off x="107504" y="3501008"/>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extLst>
              <p:ext uri="{D42A27DB-BD31-4B8C-83A1-F6EECF244321}">
                <p14:modId xmlns:p14="http://schemas.microsoft.com/office/powerpoint/2010/main" val="4239494112"/>
              </p:ext>
            </p:extLst>
          </p:nvPr>
        </p:nvGraphicFramePr>
        <p:xfrm>
          <a:off x="5220072" y="3933056"/>
          <a:ext cx="3607474" cy="259228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28600"/>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NZ" dirty="0" smtClean="0">
                <a:solidFill>
                  <a:schemeClr val="tx2"/>
                </a:solidFill>
              </a:rPr>
              <a:t>Comparing Risk and Resilience</a:t>
            </a:r>
            <a:endParaRPr lang="en-NZ" dirty="0">
              <a:solidFill>
                <a:schemeClr val="tx2"/>
              </a:solidFill>
            </a:endParaRPr>
          </a:p>
        </p:txBody>
      </p:sp>
      <p:graphicFrame>
        <p:nvGraphicFramePr>
          <p:cNvPr id="4" name="Chart 3"/>
          <p:cNvGraphicFramePr/>
          <p:nvPr>
            <p:extLst>
              <p:ext uri="{D42A27DB-BD31-4B8C-83A1-F6EECF244321}">
                <p14:modId xmlns:p14="http://schemas.microsoft.com/office/powerpoint/2010/main" val="784975231"/>
              </p:ext>
            </p:extLst>
          </p:nvPr>
        </p:nvGraphicFramePr>
        <p:xfrm>
          <a:off x="1740140" y="1844824"/>
          <a:ext cx="5731510" cy="4104456"/>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Box 2"/>
          <p:cNvSpPr txBox="1">
            <a:spLocks noChangeArrowheads="1"/>
          </p:cNvSpPr>
          <p:nvPr/>
        </p:nvSpPr>
        <p:spPr bwMode="auto">
          <a:xfrm>
            <a:off x="1802264" y="1988840"/>
            <a:ext cx="523240" cy="33085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spcAft>
                <a:spcPts val="0"/>
              </a:spcAft>
            </a:pPr>
            <a:r>
              <a:rPr lang="en-NZ" sz="1100" dirty="0">
                <a:effectLst/>
                <a:latin typeface="Calibri"/>
                <a:ea typeface="Calibri"/>
                <a:cs typeface="Times New Roman"/>
              </a:rPr>
              <a:t>HIGH</a:t>
            </a: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 </a:t>
            </a:r>
            <a:endParaRPr lang="en-NZ" sz="1100" dirty="0" smtClean="0">
              <a:effectLst/>
              <a:latin typeface="Calibri"/>
              <a:ea typeface="Calibri"/>
              <a:cs typeface="Times New Roman"/>
            </a:endParaRPr>
          </a:p>
          <a:p>
            <a:pPr>
              <a:spcAft>
                <a:spcPts val="0"/>
              </a:spcAft>
            </a:pPr>
            <a:endParaRPr lang="en-NZ" sz="1100" dirty="0">
              <a:latin typeface="Calibri"/>
              <a:ea typeface="Calibri"/>
              <a:cs typeface="Times New Roman"/>
            </a:endParaRPr>
          </a:p>
          <a:p>
            <a:pPr>
              <a:spcAft>
                <a:spcPts val="0"/>
              </a:spcAft>
            </a:pPr>
            <a:endParaRPr lang="en-NZ" sz="1100" dirty="0" smtClean="0">
              <a:effectLst/>
              <a:latin typeface="Calibri"/>
              <a:ea typeface="Calibri"/>
              <a:cs typeface="Times New Roman"/>
            </a:endParaRPr>
          </a:p>
          <a:p>
            <a:pPr>
              <a:spcAft>
                <a:spcPts val="0"/>
              </a:spcAft>
            </a:pPr>
            <a:endParaRPr lang="en-NZ" sz="1100" dirty="0" smtClean="0">
              <a:effectLst/>
              <a:latin typeface="Calibri"/>
              <a:ea typeface="Calibri"/>
              <a:cs typeface="Times New Roman"/>
            </a:endParaRPr>
          </a:p>
          <a:p>
            <a:pPr>
              <a:spcAft>
                <a:spcPts val="0"/>
              </a:spcAft>
            </a:pPr>
            <a:endParaRPr lang="en-NZ" sz="1100" dirty="0">
              <a:latin typeface="Calibri"/>
              <a:ea typeface="Calibri"/>
              <a:cs typeface="Times New Roman"/>
            </a:endParaRPr>
          </a:p>
          <a:p>
            <a:pPr>
              <a:spcAft>
                <a:spcPts val="0"/>
              </a:spcAft>
            </a:pPr>
            <a:endParaRPr lang="en-NZ" sz="1100" dirty="0">
              <a:effectLst/>
              <a:latin typeface="Calibri"/>
              <a:ea typeface="Calibri"/>
              <a:cs typeface="Times New Roman"/>
            </a:endParaRPr>
          </a:p>
          <a:p>
            <a:pPr>
              <a:spcAft>
                <a:spcPts val="0"/>
              </a:spcAft>
            </a:pPr>
            <a:r>
              <a:rPr lang="en-NZ" sz="1100" dirty="0">
                <a:effectLst/>
                <a:latin typeface="Calibri"/>
                <a:ea typeface="Calibri"/>
                <a:cs typeface="Times New Roman"/>
              </a:rPr>
              <a:t> </a:t>
            </a:r>
          </a:p>
          <a:p>
            <a:pPr>
              <a:spcAft>
                <a:spcPts val="0"/>
              </a:spcAft>
            </a:pPr>
            <a:r>
              <a:rPr lang="en-NZ" sz="1100" dirty="0">
                <a:effectLst/>
                <a:latin typeface="Calibri"/>
                <a:ea typeface="Calibri"/>
                <a:cs typeface="Times New Roman"/>
              </a:rPr>
              <a:t>LOW</a:t>
            </a: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sp>
        <p:nvSpPr>
          <p:cNvPr id="7" name="Rectangle 4"/>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spTree>
    <p:extLst>
      <p:ext uri="{BB962C8B-B14F-4D97-AF65-F5344CB8AC3E}">
        <p14:creationId xmlns:p14="http://schemas.microsoft.com/office/powerpoint/2010/main" val="9802319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732963" y="2492896"/>
            <a:ext cx="7007389" cy="3744416"/>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CA" sz="2000" b="1" dirty="0" smtClean="0"/>
              <a:t>Compressed childhoods:</a:t>
            </a:r>
            <a:endParaRPr lang="en-US" sz="2000" dirty="0" smtClean="0"/>
          </a:p>
          <a:p>
            <a:pPr marL="808038" indent="-452438"/>
            <a:r>
              <a:rPr lang="en-CA" sz="2000" b="1" dirty="0" smtClean="0"/>
              <a:t>Frequent moves</a:t>
            </a:r>
            <a:endParaRPr lang="en-US" sz="2000" dirty="0" smtClean="0"/>
          </a:p>
          <a:p>
            <a:pPr marL="808038" indent="-452438"/>
            <a:r>
              <a:rPr lang="en-CA" sz="2000" b="1" dirty="0" smtClean="0"/>
              <a:t>Social &amp; emotional disruption</a:t>
            </a:r>
            <a:endParaRPr lang="en-US" sz="2000" dirty="0" smtClean="0"/>
          </a:p>
          <a:p>
            <a:pPr marL="808038" indent="-452438"/>
            <a:r>
              <a:rPr lang="en-CA" sz="2000" b="1" dirty="0" smtClean="0"/>
              <a:t>Unpredictable or little effective family support</a:t>
            </a:r>
            <a:endParaRPr lang="en-US" sz="2000" dirty="0" smtClean="0"/>
          </a:p>
          <a:p>
            <a:pPr marL="808038" indent="-452438"/>
            <a:r>
              <a:rPr lang="en-CA" sz="2000" b="1" dirty="0" smtClean="0"/>
              <a:t>Abuse &amp; neglect</a:t>
            </a:r>
            <a:endParaRPr lang="en-US" sz="2000" dirty="0" smtClean="0"/>
          </a:p>
          <a:p>
            <a:pPr marL="0" indent="0">
              <a:buNone/>
            </a:pPr>
            <a:r>
              <a:rPr lang="en-CA" sz="2000" b="1" dirty="0" smtClean="0"/>
              <a:t>Accelerated autonomy: </a:t>
            </a:r>
            <a:endParaRPr lang="en-US" sz="2000" dirty="0" smtClean="0"/>
          </a:p>
          <a:p>
            <a:pPr marL="804863"/>
            <a:r>
              <a:rPr lang="en-CA" sz="2000" b="1" dirty="0" smtClean="0"/>
              <a:t>Adult decisions</a:t>
            </a:r>
            <a:endParaRPr lang="en-US" sz="2000" dirty="0" smtClean="0"/>
          </a:p>
          <a:p>
            <a:pPr marL="804863"/>
            <a:r>
              <a:rPr lang="en-CA" sz="2000" b="1" dirty="0" smtClean="0"/>
              <a:t>Financial responsibility </a:t>
            </a:r>
          </a:p>
          <a:p>
            <a:pPr marL="804863"/>
            <a:r>
              <a:rPr lang="en-US" sz="2000" b="1" dirty="0" smtClean="0"/>
              <a:t>Caring for others early</a:t>
            </a:r>
          </a:p>
          <a:p>
            <a:endParaRPr lang="en-US" dirty="0"/>
          </a:p>
        </p:txBody>
      </p:sp>
      <p:sp>
        <p:nvSpPr>
          <p:cNvPr id="3" name="Title 1"/>
          <p:cNvSpPr txBox="1">
            <a:spLocks/>
          </p:cNvSpPr>
          <p:nvPr/>
        </p:nvSpPr>
        <p:spPr>
          <a:xfrm>
            <a:off x="755576" y="764704"/>
            <a:ext cx="7772400" cy="18288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NZ" dirty="0" smtClean="0">
                <a:solidFill>
                  <a:srgbClr val="0070C0"/>
                </a:solidFill>
              </a:rPr>
              <a:t>Accelerated and Compressed Development</a:t>
            </a:r>
            <a:endParaRPr lang="en-US" dirty="0">
              <a:solidFill>
                <a:srgbClr val="0070C0"/>
              </a:solidFill>
            </a:endParaRPr>
          </a:p>
        </p:txBody>
      </p:sp>
    </p:spTree>
    <p:extLst>
      <p:ext uri="{BB962C8B-B14F-4D97-AF65-F5344CB8AC3E}">
        <p14:creationId xmlns:p14="http://schemas.microsoft.com/office/powerpoint/2010/main" val="1590140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6"/>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grpSp>
        <p:nvGrpSpPr>
          <p:cNvPr id="5" name="Group 1"/>
          <p:cNvGrpSpPr>
            <a:grpSpLocks noChangeAspect="1"/>
          </p:cNvGrpSpPr>
          <p:nvPr/>
        </p:nvGrpSpPr>
        <p:grpSpPr bwMode="auto">
          <a:xfrm>
            <a:off x="1462635" y="1135743"/>
            <a:ext cx="6384697" cy="5156871"/>
            <a:chOff x="1574" y="1611"/>
            <a:chExt cx="8140" cy="6720"/>
          </a:xfrm>
        </p:grpSpPr>
        <p:sp>
          <p:nvSpPr>
            <p:cNvPr id="6" name="AutoShape 35"/>
            <p:cNvSpPr>
              <a:spLocks noChangeAspect="1" noChangeArrowheads="1" noTextEdit="1"/>
            </p:cNvSpPr>
            <p:nvPr/>
          </p:nvSpPr>
          <p:spPr bwMode="auto">
            <a:xfrm>
              <a:off x="1574" y="1611"/>
              <a:ext cx="8140" cy="672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dirty="0"/>
            </a:p>
          </p:txBody>
        </p:sp>
        <p:sp>
          <p:nvSpPr>
            <p:cNvPr id="33" name="AutoShape 8"/>
            <p:cNvSpPr>
              <a:spLocks noChangeShapeType="1"/>
            </p:cNvSpPr>
            <p:nvPr/>
          </p:nvSpPr>
          <p:spPr bwMode="auto">
            <a:xfrm>
              <a:off x="3386" y="3787"/>
              <a:ext cx="355" cy="1745"/>
            </a:xfrm>
            <a:prstGeom prst="straightConnector1">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4" name="AutoShape 7"/>
            <p:cNvSpPr>
              <a:spLocks noChangeShapeType="1"/>
            </p:cNvSpPr>
            <p:nvPr/>
          </p:nvSpPr>
          <p:spPr bwMode="auto">
            <a:xfrm flipH="1">
              <a:off x="4157" y="3684"/>
              <a:ext cx="3786" cy="1868"/>
            </a:xfrm>
            <a:prstGeom prst="straightConnector1">
              <a:avLst/>
            </a:prstGeom>
            <a:noFill/>
            <a:ln w="9525">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5" name="AutoShape 6"/>
            <p:cNvSpPr>
              <a:spLocks noChangeShapeType="1"/>
            </p:cNvSpPr>
            <p:nvPr/>
          </p:nvSpPr>
          <p:spPr bwMode="auto">
            <a:xfrm flipH="1">
              <a:off x="4240" y="3787"/>
              <a:ext cx="1821" cy="1765"/>
            </a:xfrm>
            <a:prstGeom prst="straightConnector1">
              <a:avLst/>
            </a:prstGeom>
            <a:noFill/>
            <a:ln w="19050">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6" name="AutoShape 5"/>
            <p:cNvSpPr>
              <a:spLocks noChangeShapeType="1"/>
            </p:cNvSpPr>
            <p:nvPr/>
          </p:nvSpPr>
          <p:spPr bwMode="auto">
            <a:xfrm>
              <a:off x="4549" y="3787"/>
              <a:ext cx="3210" cy="3034"/>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7" name="AutoShape 4"/>
            <p:cNvSpPr>
              <a:spLocks noChangeShapeType="1"/>
            </p:cNvSpPr>
            <p:nvPr/>
          </p:nvSpPr>
          <p:spPr bwMode="auto">
            <a:xfrm>
              <a:off x="4369" y="5819"/>
              <a:ext cx="3130" cy="1303"/>
            </a:xfrm>
            <a:prstGeom prst="straightConnector1">
              <a:avLst/>
            </a:prstGeom>
            <a:noFill/>
            <a:ln w="19050">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8" name="AutoShape 3"/>
            <p:cNvSpPr>
              <a:spLocks noChangeShapeType="1"/>
            </p:cNvSpPr>
            <p:nvPr/>
          </p:nvSpPr>
          <p:spPr bwMode="auto">
            <a:xfrm>
              <a:off x="6061" y="3728"/>
              <a:ext cx="2061" cy="3093"/>
            </a:xfrm>
            <a:prstGeom prst="straightConnector1">
              <a:avLst/>
            </a:prstGeom>
            <a:noFill/>
            <a:ln w="9525">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grpSp>
      <p:cxnSp>
        <p:nvCxnSpPr>
          <p:cNvPr id="40" name="AutoShape 42"/>
          <p:cNvCxnSpPr>
            <a:cxnSpLocks noChangeShapeType="1"/>
          </p:cNvCxnSpPr>
          <p:nvPr/>
        </p:nvCxnSpPr>
        <p:spPr bwMode="auto">
          <a:xfrm rot="16200000" flipH="1">
            <a:off x="4394160" y="1718753"/>
            <a:ext cx="767" cy="1185953"/>
          </a:xfrm>
          <a:prstGeom prst="curvedConnector3">
            <a:avLst>
              <a:gd name="adj1" fmla="val -29804433"/>
            </a:avLst>
          </a:prstGeom>
          <a:noFill/>
          <a:ln w="1905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45" name="AutoShape 42"/>
          <p:cNvCxnSpPr>
            <a:cxnSpLocks noChangeShapeType="1"/>
          </p:cNvCxnSpPr>
          <p:nvPr/>
        </p:nvCxnSpPr>
        <p:spPr bwMode="auto">
          <a:xfrm rot="16200000" flipH="1">
            <a:off x="3716895" y="1073312"/>
            <a:ext cx="767" cy="2489561"/>
          </a:xfrm>
          <a:prstGeom prst="curvedConnector3">
            <a:avLst>
              <a:gd name="adj1" fmla="val -62318383"/>
            </a:avLst>
          </a:prstGeom>
          <a:noFill/>
          <a:ln w="1905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106" name="AutoShape 58"/>
          <p:cNvCxnSpPr>
            <a:cxnSpLocks noChangeShapeType="1"/>
          </p:cNvCxnSpPr>
          <p:nvPr/>
        </p:nvCxnSpPr>
        <p:spPr bwMode="auto">
          <a:xfrm rot="16200000" flipV="1">
            <a:off x="3233391" y="1692679"/>
            <a:ext cx="12700" cy="1303608"/>
          </a:xfrm>
          <a:prstGeom prst="curvedConnector3">
            <a:avLst>
              <a:gd name="adj1" fmla="val 1800000"/>
            </a:avLst>
          </a:prstGeom>
          <a:noFill/>
          <a:ln w="19050">
            <a:solidFill>
              <a:srgbClr val="3366FF"/>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107" name="AutoShape 59"/>
          <p:cNvCxnSpPr>
            <a:cxnSpLocks noChangeShapeType="1"/>
          </p:cNvCxnSpPr>
          <p:nvPr/>
        </p:nvCxnSpPr>
        <p:spPr bwMode="auto">
          <a:xfrm rot="16200000" flipH="1">
            <a:off x="5062516" y="1055302"/>
            <a:ext cx="1535" cy="2501718"/>
          </a:xfrm>
          <a:prstGeom prst="curvedConnector3">
            <a:avLst>
              <a:gd name="adj1" fmla="val -29935440"/>
            </a:avLst>
          </a:prstGeom>
          <a:noFill/>
          <a:ln w="19050">
            <a:solidFill>
              <a:srgbClr val="3366FF"/>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2108" name="AutoShape 60"/>
          <p:cNvCxnSpPr>
            <a:cxnSpLocks noChangeShapeType="1"/>
          </p:cNvCxnSpPr>
          <p:nvPr/>
        </p:nvCxnSpPr>
        <p:spPr bwMode="auto">
          <a:xfrm rot="16200000" flipH="1">
            <a:off x="4393776" y="415045"/>
            <a:ext cx="1535" cy="3805326"/>
          </a:xfrm>
          <a:prstGeom prst="curvedConnector3">
            <a:avLst>
              <a:gd name="adj1" fmla="val -64835049"/>
            </a:avLst>
          </a:prstGeom>
          <a:noFill/>
          <a:ln w="9525">
            <a:solidFill>
              <a:srgbClr val="0000FF"/>
            </a:solidFill>
            <a:round/>
            <a:headEnd type="triangle" w="med" len="med"/>
            <a:tailEnd type="triangle" w="med" len="med"/>
          </a:ln>
          <a:extLst>
            <a:ext uri="{909E8E84-426E-40DD-AFC4-6F175D3DCCD1}">
              <a14:hiddenFill xmlns:a14="http://schemas.microsoft.com/office/drawing/2010/main">
                <a:noFill/>
              </a14:hiddenFill>
            </a:ext>
          </a:extLst>
        </p:spPr>
      </p:cxnSp>
      <p:sp>
        <p:nvSpPr>
          <p:cNvPr id="63" name="TextBox 62"/>
          <p:cNvSpPr txBox="1"/>
          <p:nvPr/>
        </p:nvSpPr>
        <p:spPr>
          <a:xfrm>
            <a:off x="395536" y="138728"/>
            <a:ext cx="8424936" cy="830997"/>
          </a:xfrm>
          <a:prstGeom prst="rect">
            <a:avLst/>
          </a:prstGeom>
          <a:noFill/>
        </p:spPr>
        <p:txBody>
          <a:bodyPr wrap="square" rtlCol="0">
            <a:spAutoFit/>
          </a:bodyPr>
          <a:lstStyle/>
          <a:p>
            <a:r>
              <a:rPr lang="en-NZ" sz="2400" dirty="0" smtClean="0">
                <a:solidFill>
                  <a:schemeClr val="accent1">
                    <a:lumMod val="75000"/>
                  </a:schemeClr>
                </a:solidFill>
              </a:rPr>
              <a:t>The Role of Services in Moderating Risk, Building Resilience and Enhancing Outcomes</a:t>
            </a:r>
            <a:endParaRPr lang="en-NZ" sz="2400" dirty="0">
              <a:solidFill>
                <a:schemeClr val="accent1">
                  <a:lumMod val="75000"/>
                </a:schemeClr>
              </a:solidFill>
            </a:endParaRPr>
          </a:p>
        </p:txBody>
      </p:sp>
      <p:sp>
        <p:nvSpPr>
          <p:cNvPr id="2081" name="Rounded Rectangle 2080"/>
          <p:cNvSpPr/>
          <p:nvPr/>
        </p:nvSpPr>
        <p:spPr>
          <a:xfrm>
            <a:off x="2190392" y="2306928"/>
            <a:ext cx="991562" cy="4990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1" name="Rounded Rectangle 70"/>
          <p:cNvSpPr/>
          <p:nvPr/>
        </p:nvSpPr>
        <p:spPr>
          <a:xfrm>
            <a:off x="3294522" y="2306955"/>
            <a:ext cx="991562" cy="4990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2" name="Rounded Rectangle 71"/>
          <p:cNvSpPr/>
          <p:nvPr/>
        </p:nvSpPr>
        <p:spPr>
          <a:xfrm>
            <a:off x="4486282" y="2261650"/>
            <a:ext cx="991562" cy="4990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3" name="Rounded Rectangle 72"/>
          <p:cNvSpPr/>
          <p:nvPr/>
        </p:nvSpPr>
        <p:spPr>
          <a:xfrm>
            <a:off x="5818360" y="2255680"/>
            <a:ext cx="991562" cy="4990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4" name="Rounded Rectangle 73"/>
          <p:cNvSpPr/>
          <p:nvPr/>
        </p:nvSpPr>
        <p:spPr>
          <a:xfrm>
            <a:off x="2681403" y="4159920"/>
            <a:ext cx="991562" cy="4990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5" name="Rounded Rectangle 74"/>
          <p:cNvSpPr/>
          <p:nvPr/>
        </p:nvSpPr>
        <p:spPr>
          <a:xfrm>
            <a:off x="6102025" y="5115138"/>
            <a:ext cx="991562" cy="4990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82" name="TextBox 2081"/>
          <p:cNvSpPr txBox="1"/>
          <p:nvPr/>
        </p:nvSpPr>
        <p:spPr>
          <a:xfrm>
            <a:off x="2154115" y="2384201"/>
            <a:ext cx="1064115" cy="253916"/>
          </a:xfrm>
          <a:prstGeom prst="rect">
            <a:avLst/>
          </a:prstGeom>
          <a:noFill/>
        </p:spPr>
        <p:txBody>
          <a:bodyPr wrap="square" rtlCol="0">
            <a:spAutoFit/>
          </a:bodyPr>
          <a:lstStyle/>
          <a:p>
            <a:r>
              <a:rPr lang="en-NZ" sz="1050" dirty="0" smtClean="0"/>
              <a:t>Contextual Risk</a:t>
            </a:r>
            <a:endParaRPr lang="en-NZ" sz="1050" dirty="0"/>
          </a:p>
        </p:txBody>
      </p:sp>
      <p:sp>
        <p:nvSpPr>
          <p:cNvPr id="2083" name="TextBox 2082"/>
          <p:cNvSpPr txBox="1"/>
          <p:nvPr/>
        </p:nvSpPr>
        <p:spPr>
          <a:xfrm>
            <a:off x="3311959" y="2404814"/>
            <a:ext cx="991562" cy="253916"/>
          </a:xfrm>
          <a:prstGeom prst="rect">
            <a:avLst/>
          </a:prstGeom>
          <a:noFill/>
        </p:spPr>
        <p:txBody>
          <a:bodyPr wrap="square" rtlCol="0">
            <a:spAutoFit/>
          </a:bodyPr>
          <a:lstStyle/>
          <a:p>
            <a:r>
              <a:rPr lang="en-NZ" sz="1050" dirty="0" smtClean="0"/>
              <a:t>Individual Risk</a:t>
            </a:r>
            <a:endParaRPr lang="en-NZ" sz="1050" dirty="0"/>
          </a:p>
        </p:txBody>
      </p:sp>
      <p:sp>
        <p:nvSpPr>
          <p:cNvPr id="2084" name="TextBox 2083"/>
          <p:cNvSpPr txBox="1"/>
          <p:nvPr/>
        </p:nvSpPr>
        <p:spPr>
          <a:xfrm>
            <a:off x="4507869" y="2378231"/>
            <a:ext cx="991562" cy="253916"/>
          </a:xfrm>
          <a:prstGeom prst="rect">
            <a:avLst/>
          </a:prstGeom>
          <a:noFill/>
        </p:spPr>
        <p:txBody>
          <a:bodyPr wrap="square" rtlCol="0">
            <a:spAutoFit/>
          </a:bodyPr>
          <a:lstStyle/>
          <a:p>
            <a:r>
              <a:rPr lang="en-NZ" sz="1050" dirty="0" smtClean="0"/>
              <a:t>Service Quality</a:t>
            </a:r>
            <a:endParaRPr lang="en-NZ" sz="1050" dirty="0"/>
          </a:p>
        </p:txBody>
      </p:sp>
      <p:sp>
        <p:nvSpPr>
          <p:cNvPr id="2085" name="TextBox 2084"/>
          <p:cNvSpPr txBox="1"/>
          <p:nvPr/>
        </p:nvSpPr>
        <p:spPr>
          <a:xfrm>
            <a:off x="5796004" y="2350833"/>
            <a:ext cx="1036274" cy="253916"/>
          </a:xfrm>
          <a:prstGeom prst="rect">
            <a:avLst/>
          </a:prstGeom>
          <a:noFill/>
        </p:spPr>
        <p:txBody>
          <a:bodyPr wrap="square" rtlCol="0">
            <a:spAutoFit/>
          </a:bodyPr>
          <a:lstStyle/>
          <a:p>
            <a:r>
              <a:rPr lang="en-NZ" sz="1050" dirty="0" smtClean="0"/>
              <a:t>Service volume</a:t>
            </a:r>
            <a:endParaRPr lang="en-NZ" sz="1050" dirty="0"/>
          </a:p>
        </p:txBody>
      </p:sp>
      <p:sp>
        <p:nvSpPr>
          <p:cNvPr id="2086" name="TextBox 2085"/>
          <p:cNvSpPr txBox="1"/>
          <p:nvPr/>
        </p:nvSpPr>
        <p:spPr>
          <a:xfrm>
            <a:off x="6223764" y="5256655"/>
            <a:ext cx="792088" cy="253916"/>
          </a:xfrm>
          <a:prstGeom prst="rect">
            <a:avLst/>
          </a:prstGeom>
          <a:noFill/>
        </p:spPr>
        <p:txBody>
          <a:bodyPr wrap="square" rtlCol="0">
            <a:spAutoFit/>
          </a:bodyPr>
          <a:lstStyle/>
          <a:p>
            <a:r>
              <a:rPr lang="en-NZ" sz="1050" dirty="0" smtClean="0"/>
              <a:t>Outcomes</a:t>
            </a:r>
            <a:endParaRPr lang="en-NZ" sz="1050" dirty="0"/>
          </a:p>
        </p:txBody>
      </p:sp>
      <p:sp>
        <p:nvSpPr>
          <p:cNvPr id="2087" name="TextBox 2086"/>
          <p:cNvSpPr txBox="1"/>
          <p:nvPr/>
        </p:nvSpPr>
        <p:spPr>
          <a:xfrm>
            <a:off x="2761002" y="4304079"/>
            <a:ext cx="728029" cy="253916"/>
          </a:xfrm>
          <a:prstGeom prst="rect">
            <a:avLst/>
          </a:prstGeom>
          <a:noFill/>
        </p:spPr>
        <p:txBody>
          <a:bodyPr wrap="square" rtlCol="0">
            <a:spAutoFit/>
          </a:bodyPr>
          <a:lstStyle/>
          <a:p>
            <a:r>
              <a:rPr lang="en-NZ" sz="1050" dirty="0" smtClean="0"/>
              <a:t>Resilience</a:t>
            </a:r>
            <a:endParaRPr lang="en-NZ" sz="1050" dirty="0"/>
          </a:p>
        </p:txBody>
      </p:sp>
      <p:sp>
        <p:nvSpPr>
          <p:cNvPr id="83" name="AutoShape 8"/>
          <p:cNvSpPr>
            <a:spLocks noChangeShapeType="1"/>
          </p:cNvSpPr>
          <p:nvPr/>
        </p:nvSpPr>
        <p:spPr bwMode="auto">
          <a:xfrm>
            <a:off x="2912917" y="2805945"/>
            <a:ext cx="3310847" cy="2327908"/>
          </a:xfrm>
          <a:prstGeom prst="straightConnector1">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cxnSp>
        <p:nvCxnSpPr>
          <p:cNvPr id="39" name="Straight Connector 38"/>
          <p:cNvCxnSpPr/>
          <p:nvPr/>
        </p:nvCxnSpPr>
        <p:spPr>
          <a:xfrm>
            <a:off x="1866083" y="5585166"/>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902360" y="5936121"/>
            <a:ext cx="28803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314830" y="5483350"/>
            <a:ext cx="1138134" cy="261610"/>
          </a:xfrm>
          <a:prstGeom prst="rect">
            <a:avLst/>
          </a:prstGeom>
          <a:noFill/>
        </p:spPr>
        <p:txBody>
          <a:bodyPr wrap="square" rtlCol="0">
            <a:spAutoFit/>
          </a:bodyPr>
          <a:lstStyle/>
          <a:p>
            <a:r>
              <a:rPr lang="en-NZ" sz="1100" dirty="0" smtClean="0"/>
              <a:t>Positive effect</a:t>
            </a:r>
            <a:endParaRPr lang="en-NZ" sz="1100" dirty="0"/>
          </a:p>
        </p:txBody>
      </p:sp>
      <p:sp>
        <p:nvSpPr>
          <p:cNvPr id="43" name="TextBox 42"/>
          <p:cNvSpPr txBox="1"/>
          <p:nvPr/>
        </p:nvSpPr>
        <p:spPr>
          <a:xfrm>
            <a:off x="2350897" y="5805316"/>
            <a:ext cx="1138134" cy="261610"/>
          </a:xfrm>
          <a:prstGeom prst="rect">
            <a:avLst/>
          </a:prstGeom>
          <a:noFill/>
        </p:spPr>
        <p:txBody>
          <a:bodyPr wrap="square" rtlCol="0">
            <a:spAutoFit/>
          </a:bodyPr>
          <a:lstStyle/>
          <a:p>
            <a:r>
              <a:rPr lang="en-NZ" sz="1100" dirty="0" smtClean="0"/>
              <a:t>Negative effect</a:t>
            </a:r>
            <a:endParaRPr lang="en-NZ" sz="1100" dirty="0"/>
          </a:p>
        </p:txBody>
      </p:sp>
    </p:spTree>
    <p:extLst>
      <p:ext uri="{BB962C8B-B14F-4D97-AF65-F5344CB8AC3E}">
        <p14:creationId xmlns:p14="http://schemas.microsoft.com/office/powerpoint/2010/main" val="407306093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72"/>
                                        </p:tgtEl>
                                        <p:attrNameLst>
                                          <p:attrName>fillcolor</p:attrName>
                                        </p:attrNameLst>
                                      </p:cBhvr>
                                      <p:to>
                                        <a:schemeClr val="accent2"/>
                                      </p:to>
                                    </p:animClr>
                                    <p:set>
                                      <p:cBhvr>
                                        <p:cTn id="7" dur="2000" fill="hold"/>
                                        <p:tgtEl>
                                          <p:spTgt spid="72"/>
                                        </p:tgtEl>
                                        <p:attrNameLst>
                                          <p:attrName>fill.type</p:attrName>
                                        </p:attrNameLst>
                                      </p:cBhvr>
                                      <p:to>
                                        <p:strVal val="solid"/>
                                      </p:to>
                                    </p:set>
                                    <p:set>
                                      <p:cBhvr>
                                        <p:cTn id="8" dur="2000" fill="hold"/>
                                        <p:tgtEl>
                                          <p:spTgt spid="72"/>
                                        </p:tgtEl>
                                        <p:attrNameLst>
                                          <p:attrName>fill.on</p:attrName>
                                        </p:attrNameLst>
                                      </p:cBhvr>
                                      <p:to>
                                        <p:strVal val="true"/>
                                      </p:to>
                                    </p:set>
                                  </p:childTnLst>
                                </p:cTn>
                              </p:par>
                              <p:par>
                                <p:cTn id="9" presetID="1" presetClass="emph" presetSubtype="2" fill="hold" nodeType="withEffect">
                                  <p:stCondLst>
                                    <p:cond delay="0"/>
                                  </p:stCondLst>
                                  <p:childTnLst>
                                    <p:animClr clrSpc="rgb" dir="cw">
                                      <p:cBhvr>
                                        <p:cTn id="10" dur="2000" fill="hold"/>
                                        <p:tgtEl>
                                          <p:spTgt spid="74"/>
                                        </p:tgtEl>
                                        <p:attrNameLst>
                                          <p:attrName>fillcolor</p:attrName>
                                        </p:attrNameLst>
                                      </p:cBhvr>
                                      <p:to>
                                        <a:schemeClr val="accent2"/>
                                      </p:to>
                                    </p:animClr>
                                    <p:set>
                                      <p:cBhvr>
                                        <p:cTn id="11" dur="2000" fill="hold"/>
                                        <p:tgtEl>
                                          <p:spTgt spid="74"/>
                                        </p:tgtEl>
                                        <p:attrNameLst>
                                          <p:attrName>fill.type</p:attrName>
                                        </p:attrNameLst>
                                      </p:cBhvr>
                                      <p:to>
                                        <p:strVal val="solid"/>
                                      </p:to>
                                    </p:set>
                                    <p:set>
                                      <p:cBhvr>
                                        <p:cTn id="12" dur="2000" fill="hold"/>
                                        <p:tgtEl>
                                          <p:spTgt spid="74"/>
                                        </p:tgtEl>
                                        <p:attrNameLst>
                                          <p:attrName>fill.on</p:attrName>
                                        </p:attrNameLst>
                                      </p:cBhvr>
                                      <p:to>
                                        <p:strVal val="true"/>
                                      </p:to>
                                    </p:set>
                                  </p:childTnLst>
                                </p:cTn>
                              </p:par>
                              <p:par>
                                <p:cTn id="13" presetID="1" presetClass="emph" presetSubtype="2" fill="hold" nodeType="withEffect">
                                  <p:stCondLst>
                                    <p:cond delay="0"/>
                                  </p:stCondLst>
                                  <p:childTnLst>
                                    <p:animClr clrSpc="rgb" dir="cw">
                                      <p:cBhvr>
                                        <p:cTn id="14" dur="2000" fill="hold"/>
                                        <p:tgtEl>
                                          <p:spTgt spid="75"/>
                                        </p:tgtEl>
                                        <p:attrNameLst>
                                          <p:attrName>fillcolor</p:attrName>
                                        </p:attrNameLst>
                                      </p:cBhvr>
                                      <p:to>
                                        <a:schemeClr val="accent2"/>
                                      </p:to>
                                    </p:animClr>
                                    <p:set>
                                      <p:cBhvr>
                                        <p:cTn id="15" dur="2000" fill="hold"/>
                                        <p:tgtEl>
                                          <p:spTgt spid="75"/>
                                        </p:tgtEl>
                                        <p:attrNameLst>
                                          <p:attrName>fill.type</p:attrName>
                                        </p:attrNameLst>
                                      </p:cBhvr>
                                      <p:to>
                                        <p:strVal val="solid"/>
                                      </p:to>
                                    </p:set>
                                    <p:set>
                                      <p:cBhvr>
                                        <p:cTn id="16" dur="2000" fill="hold"/>
                                        <p:tgtEl>
                                          <p:spTgt spid="7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fontScale="90000"/>
          </a:bodyPr>
          <a:lstStyle/>
          <a:p>
            <a:r>
              <a:rPr lang="en-NZ" dirty="0" smtClean="0">
                <a:solidFill>
                  <a:schemeClr val="tx2"/>
                </a:solidFill>
              </a:rPr>
              <a:t>The Role of Consistent Service Quality</a:t>
            </a:r>
            <a:endParaRPr lang="en-NZ" dirty="0">
              <a:solidFill>
                <a:schemeClr val="tx2"/>
              </a:solidFill>
            </a:endParaRPr>
          </a:p>
        </p:txBody>
      </p:sp>
      <p:sp>
        <p:nvSpPr>
          <p:cNvPr id="6" name="Rounded Rectangle 5"/>
          <p:cNvSpPr/>
          <p:nvPr/>
        </p:nvSpPr>
        <p:spPr>
          <a:xfrm>
            <a:off x="440190" y="1979741"/>
            <a:ext cx="1224136" cy="4990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Rounded Rectangle 6"/>
          <p:cNvSpPr/>
          <p:nvPr/>
        </p:nvSpPr>
        <p:spPr>
          <a:xfrm>
            <a:off x="1259631" y="4121654"/>
            <a:ext cx="2160240" cy="5726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Rounded Rectangle 7"/>
          <p:cNvSpPr/>
          <p:nvPr/>
        </p:nvSpPr>
        <p:spPr>
          <a:xfrm>
            <a:off x="1965370" y="1978719"/>
            <a:ext cx="1281996" cy="4990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ounded Rectangle 8"/>
          <p:cNvSpPr/>
          <p:nvPr/>
        </p:nvSpPr>
        <p:spPr>
          <a:xfrm>
            <a:off x="6876254" y="1977328"/>
            <a:ext cx="1268968" cy="4227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ounded Rectangle 10"/>
          <p:cNvSpPr/>
          <p:nvPr/>
        </p:nvSpPr>
        <p:spPr>
          <a:xfrm>
            <a:off x="4009628" y="3967433"/>
            <a:ext cx="1451486" cy="4990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ounded Rectangle 11"/>
          <p:cNvSpPr/>
          <p:nvPr/>
        </p:nvSpPr>
        <p:spPr>
          <a:xfrm>
            <a:off x="6944507" y="4347879"/>
            <a:ext cx="1448435" cy="4990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Rounded Rectangle 12"/>
          <p:cNvSpPr/>
          <p:nvPr/>
        </p:nvSpPr>
        <p:spPr>
          <a:xfrm>
            <a:off x="4919133" y="1995716"/>
            <a:ext cx="1411966" cy="4272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TextBox 13"/>
          <p:cNvSpPr txBox="1"/>
          <p:nvPr/>
        </p:nvSpPr>
        <p:spPr>
          <a:xfrm>
            <a:off x="529183" y="2022901"/>
            <a:ext cx="1207673" cy="430887"/>
          </a:xfrm>
          <a:prstGeom prst="rect">
            <a:avLst/>
          </a:prstGeom>
          <a:noFill/>
        </p:spPr>
        <p:txBody>
          <a:bodyPr wrap="square" rtlCol="0">
            <a:spAutoFit/>
          </a:bodyPr>
          <a:lstStyle/>
          <a:p>
            <a:r>
              <a:rPr lang="en-NZ" sz="1100" dirty="0" smtClean="0"/>
              <a:t>Positive parent relationship</a:t>
            </a:r>
            <a:endParaRPr lang="en-NZ" sz="1100" dirty="0"/>
          </a:p>
        </p:txBody>
      </p:sp>
      <p:sp>
        <p:nvSpPr>
          <p:cNvPr id="15" name="TextBox 14"/>
          <p:cNvSpPr txBox="1"/>
          <p:nvPr/>
        </p:nvSpPr>
        <p:spPr>
          <a:xfrm>
            <a:off x="2088392" y="2046089"/>
            <a:ext cx="1158974" cy="430887"/>
          </a:xfrm>
          <a:prstGeom prst="rect">
            <a:avLst/>
          </a:prstGeom>
          <a:noFill/>
        </p:spPr>
        <p:txBody>
          <a:bodyPr wrap="square" rtlCol="0">
            <a:spAutoFit/>
          </a:bodyPr>
          <a:lstStyle/>
          <a:p>
            <a:r>
              <a:rPr lang="en-NZ" sz="1100" dirty="0" smtClean="0"/>
              <a:t>Positive school </a:t>
            </a:r>
            <a:r>
              <a:rPr lang="en-NZ" sz="1100" dirty="0"/>
              <a:t>relationships </a:t>
            </a:r>
          </a:p>
        </p:txBody>
      </p:sp>
      <p:sp>
        <p:nvSpPr>
          <p:cNvPr id="16" name="Rectangle 15"/>
          <p:cNvSpPr/>
          <p:nvPr/>
        </p:nvSpPr>
        <p:spPr>
          <a:xfrm>
            <a:off x="4936612" y="2075174"/>
            <a:ext cx="1225207" cy="276999"/>
          </a:xfrm>
          <a:prstGeom prst="rect">
            <a:avLst/>
          </a:prstGeom>
        </p:spPr>
        <p:txBody>
          <a:bodyPr wrap="none">
            <a:spAutoFit/>
          </a:bodyPr>
          <a:lstStyle/>
          <a:p>
            <a:r>
              <a:rPr lang="en-NZ" sz="1200" dirty="0" smtClean="0"/>
              <a:t>Community risks</a:t>
            </a:r>
            <a:endParaRPr lang="en-NZ" sz="1200" dirty="0"/>
          </a:p>
        </p:txBody>
      </p:sp>
      <p:sp>
        <p:nvSpPr>
          <p:cNvPr id="18" name="Rectangle 17"/>
          <p:cNvSpPr/>
          <p:nvPr/>
        </p:nvSpPr>
        <p:spPr>
          <a:xfrm>
            <a:off x="6876254" y="2050180"/>
            <a:ext cx="1106585" cy="276999"/>
          </a:xfrm>
          <a:prstGeom prst="rect">
            <a:avLst/>
          </a:prstGeom>
        </p:spPr>
        <p:txBody>
          <a:bodyPr wrap="none">
            <a:spAutoFit/>
          </a:bodyPr>
          <a:lstStyle/>
          <a:p>
            <a:r>
              <a:rPr lang="en-NZ" sz="1200" dirty="0" smtClean="0"/>
              <a:t>Individual risks</a:t>
            </a:r>
            <a:endParaRPr lang="en-NZ" sz="1200" dirty="0"/>
          </a:p>
        </p:txBody>
      </p:sp>
      <p:sp>
        <p:nvSpPr>
          <p:cNvPr id="19" name="Rectangle 18"/>
          <p:cNvSpPr/>
          <p:nvPr/>
        </p:nvSpPr>
        <p:spPr>
          <a:xfrm>
            <a:off x="1353802" y="4117047"/>
            <a:ext cx="1980221" cy="461665"/>
          </a:xfrm>
          <a:prstGeom prst="rect">
            <a:avLst/>
          </a:prstGeom>
        </p:spPr>
        <p:txBody>
          <a:bodyPr wrap="square">
            <a:spAutoFit/>
          </a:bodyPr>
          <a:lstStyle/>
          <a:p>
            <a:r>
              <a:rPr lang="en-NZ" sz="1200" dirty="0" smtClean="0"/>
              <a:t>Two positive service </a:t>
            </a:r>
          </a:p>
          <a:p>
            <a:r>
              <a:rPr lang="en-NZ" sz="1200" dirty="0" smtClean="0"/>
              <a:t>experiences</a:t>
            </a:r>
            <a:endParaRPr lang="en-NZ" sz="1200" dirty="0"/>
          </a:p>
        </p:txBody>
      </p:sp>
      <p:sp>
        <p:nvSpPr>
          <p:cNvPr id="20" name="Rectangle 19"/>
          <p:cNvSpPr/>
          <p:nvPr/>
        </p:nvSpPr>
        <p:spPr>
          <a:xfrm>
            <a:off x="4162727" y="4051621"/>
            <a:ext cx="808748" cy="276999"/>
          </a:xfrm>
          <a:prstGeom prst="rect">
            <a:avLst/>
          </a:prstGeom>
        </p:spPr>
        <p:txBody>
          <a:bodyPr wrap="none">
            <a:spAutoFit/>
          </a:bodyPr>
          <a:lstStyle/>
          <a:p>
            <a:r>
              <a:rPr lang="en-NZ" sz="1200" dirty="0" smtClean="0"/>
              <a:t>Resilience</a:t>
            </a:r>
            <a:endParaRPr lang="en-NZ" sz="1200" dirty="0"/>
          </a:p>
        </p:txBody>
      </p:sp>
      <p:sp>
        <p:nvSpPr>
          <p:cNvPr id="21" name="Rectangle 20"/>
          <p:cNvSpPr/>
          <p:nvPr/>
        </p:nvSpPr>
        <p:spPr>
          <a:xfrm>
            <a:off x="7256560" y="4496164"/>
            <a:ext cx="824328" cy="276999"/>
          </a:xfrm>
          <a:prstGeom prst="rect">
            <a:avLst/>
          </a:prstGeom>
        </p:spPr>
        <p:txBody>
          <a:bodyPr wrap="none">
            <a:spAutoFit/>
          </a:bodyPr>
          <a:lstStyle/>
          <a:p>
            <a:r>
              <a:rPr lang="en-NZ" sz="1200" dirty="0" smtClean="0"/>
              <a:t>Outcomes</a:t>
            </a:r>
            <a:endParaRPr lang="en-NZ" sz="1200" dirty="0"/>
          </a:p>
        </p:txBody>
      </p:sp>
      <p:sp>
        <p:nvSpPr>
          <p:cNvPr id="22" name="AutoShape 4"/>
          <p:cNvSpPr>
            <a:spLocks noChangeShapeType="1"/>
          </p:cNvSpPr>
          <p:nvPr/>
        </p:nvSpPr>
        <p:spPr bwMode="auto">
          <a:xfrm>
            <a:off x="1133020" y="2453788"/>
            <a:ext cx="1318952" cy="1750955"/>
          </a:xfrm>
          <a:prstGeom prst="straightConnector1">
            <a:avLst/>
          </a:prstGeom>
          <a:noFill/>
          <a:ln w="19050">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23" name="AutoShape 4"/>
          <p:cNvSpPr>
            <a:spLocks noChangeShapeType="1"/>
          </p:cNvSpPr>
          <p:nvPr/>
        </p:nvSpPr>
        <p:spPr bwMode="auto">
          <a:xfrm flipH="1">
            <a:off x="2451970" y="2453787"/>
            <a:ext cx="154397" cy="1736629"/>
          </a:xfrm>
          <a:prstGeom prst="straightConnector1">
            <a:avLst/>
          </a:prstGeom>
          <a:noFill/>
          <a:ln w="19050">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24" name="AutoShape 4"/>
          <p:cNvSpPr>
            <a:spLocks noChangeShapeType="1"/>
          </p:cNvSpPr>
          <p:nvPr/>
        </p:nvSpPr>
        <p:spPr bwMode="auto">
          <a:xfrm flipV="1">
            <a:off x="3419871" y="4236373"/>
            <a:ext cx="589757" cy="56628"/>
          </a:xfrm>
          <a:prstGeom prst="straightConnector1">
            <a:avLst/>
          </a:prstGeom>
          <a:noFill/>
          <a:ln w="19050">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25" name="AutoShape 4"/>
          <p:cNvSpPr>
            <a:spLocks noChangeShapeType="1"/>
          </p:cNvSpPr>
          <p:nvPr/>
        </p:nvSpPr>
        <p:spPr bwMode="auto">
          <a:xfrm>
            <a:off x="5445242" y="4293002"/>
            <a:ext cx="1530749" cy="288756"/>
          </a:xfrm>
          <a:prstGeom prst="straightConnector1">
            <a:avLst/>
          </a:prstGeom>
          <a:noFill/>
          <a:ln w="19050">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28" name="AutoShape 8"/>
          <p:cNvSpPr>
            <a:spLocks noChangeShapeType="1"/>
          </p:cNvSpPr>
          <p:nvPr/>
        </p:nvSpPr>
        <p:spPr bwMode="auto">
          <a:xfrm flipH="1">
            <a:off x="2606365" y="2422957"/>
            <a:ext cx="2942849" cy="1694090"/>
          </a:xfrm>
          <a:prstGeom prst="straightConnector1">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29" name="AutoShape 8"/>
          <p:cNvSpPr>
            <a:spLocks noChangeShapeType="1"/>
          </p:cNvSpPr>
          <p:nvPr/>
        </p:nvSpPr>
        <p:spPr bwMode="auto">
          <a:xfrm flipH="1">
            <a:off x="2606367" y="2400032"/>
            <a:ext cx="5045883" cy="1703585"/>
          </a:xfrm>
          <a:prstGeom prst="straightConnector1">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0" name="AutoShape 8"/>
          <p:cNvSpPr>
            <a:spLocks noChangeShapeType="1"/>
          </p:cNvSpPr>
          <p:nvPr/>
        </p:nvSpPr>
        <p:spPr bwMode="auto">
          <a:xfrm>
            <a:off x="7629393" y="2400032"/>
            <a:ext cx="45719" cy="1966968"/>
          </a:xfrm>
          <a:prstGeom prst="straightConnector1">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1" name="AutoShape 4"/>
          <p:cNvSpPr>
            <a:spLocks noChangeShapeType="1"/>
          </p:cNvSpPr>
          <p:nvPr/>
        </p:nvSpPr>
        <p:spPr bwMode="auto">
          <a:xfrm>
            <a:off x="2606365" y="2478758"/>
            <a:ext cx="2099153" cy="1523661"/>
          </a:xfrm>
          <a:prstGeom prst="straightConnector1">
            <a:avLst/>
          </a:prstGeom>
          <a:noFill/>
          <a:ln w="19050">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2" name="AutoShape 4"/>
          <p:cNvSpPr>
            <a:spLocks noChangeShapeType="1"/>
          </p:cNvSpPr>
          <p:nvPr/>
        </p:nvSpPr>
        <p:spPr bwMode="auto">
          <a:xfrm>
            <a:off x="1052258" y="2437673"/>
            <a:ext cx="3591749" cy="1564746"/>
          </a:xfrm>
          <a:prstGeom prst="straightConnector1">
            <a:avLst/>
          </a:prstGeom>
          <a:noFill/>
          <a:ln w="19050">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cxnSp>
        <p:nvCxnSpPr>
          <p:cNvPr id="34" name="Straight Connector 33"/>
          <p:cNvCxnSpPr/>
          <p:nvPr/>
        </p:nvCxnSpPr>
        <p:spPr>
          <a:xfrm>
            <a:off x="539552" y="5517232"/>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20779" y="5805264"/>
            <a:ext cx="28803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052258" y="5386427"/>
            <a:ext cx="1138134" cy="261610"/>
          </a:xfrm>
          <a:prstGeom prst="rect">
            <a:avLst/>
          </a:prstGeom>
          <a:noFill/>
        </p:spPr>
        <p:txBody>
          <a:bodyPr wrap="square" rtlCol="0">
            <a:spAutoFit/>
          </a:bodyPr>
          <a:lstStyle/>
          <a:p>
            <a:r>
              <a:rPr lang="en-NZ" sz="1100" dirty="0" smtClean="0"/>
              <a:t>Positive effect</a:t>
            </a:r>
            <a:endParaRPr lang="en-NZ" sz="1100" dirty="0"/>
          </a:p>
        </p:txBody>
      </p:sp>
      <p:sp>
        <p:nvSpPr>
          <p:cNvPr id="38" name="TextBox 37"/>
          <p:cNvSpPr txBox="1"/>
          <p:nvPr/>
        </p:nvSpPr>
        <p:spPr>
          <a:xfrm>
            <a:off x="1052258" y="5674459"/>
            <a:ext cx="1138134" cy="261610"/>
          </a:xfrm>
          <a:prstGeom prst="rect">
            <a:avLst/>
          </a:prstGeom>
          <a:noFill/>
        </p:spPr>
        <p:txBody>
          <a:bodyPr wrap="square" rtlCol="0">
            <a:spAutoFit/>
          </a:bodyPr>
          <a:lstStyle/>
          <a:p>
            <a:r>
              <a:rPr lang="en-NZ" sz="1100" dirty="0" smtClean="0"/>
              <a:t>Negative effect</a:t>
            </a:r>
            <a:endParaRPr lang="en-NZ" sz="1100" dirty="0"/>
          </a:p>
        </p:txBody>
      </p:sp>
      <p:sp>
        <p:nvSpPr>
          <p:cNvPr id="39" name="AutoShape 8"/>
          <p:cNvSpPr>
            <a:spLocks noChangeShapeType="1"/>
          </p:cNvSpPr>
          <p:nvPr/>
        </p:nvSpPr>
        <p:spPr bwMode="auto">
          <a:xfrm flipH="1">
            <a:off x="4644007" y="2422959"/>
            <a:ext cx="905207" cy="1595576"/>
          </a:xfrm>
          <a:prstGeom prst="straightConnector1">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3" name="AutoShape 4"/>
          <p:cNvSpPr>
            <a:spLocks noChangeShapeType="1"/>
          </p:cNvSpPr>
          <p:nvPr/>
        </p:nvSpPr>
        <p:spPr bwMode="auto">
          <a:xfrm>
            <a:off x="3453047" y="4575001"/>
            <a:ext cx="3491460" cy="119326"/>
          </a:xfrm>
          <a:prstGeom prst="straightConnector1">
            <a:avLst/>
          </a:prstGeom>
          <a:noFill/>
          <a:ln w="19050">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40" name="Rounded Rectangle 39"/>
          <p:cNvSpPr/>
          <p:nvPr/>
        </p:nvSpPr>
        <p:spPr>
          <a:xfrm>
            <a:off x="3398256" y="1995716"/>
            <a:ext cx="1088215" cy="42724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1" name="AutoShape 4"/>
          <p:cNvSpPr>
            <a:spLocks noChangeShapeType="1"/>
          </p:cNvSpPr>
          <p:nvPr/>
        </p:nvSpPr>
        <p:spPr bwMode="auto">
          <a:xfrm>
            <a:off x="3942362" y="2400032"/>
            <a:ext cx="3797989" cy="1966968"/>
          </a:xfrm>
          <a:prstGeom prst="straightConnector1">
            <a:avLst/>
          </a:prstGeom>
          <a:noFill/>
          <a:ln w="19050">
            <a:solidFill>
              <a:srgbClr val="3366FF"/>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5" name="TextBox 34"/>
          <p:cNvSpPr txBox="1"/>
          <p:nvPr/>
        </p:nvSpPr>
        <p:spPr>
          <a:xfrm>
            <a:off x="3443114" y="2082869"/>
            <a:ext cx="1043357" cy="261610"/>
          </a:xfrm>
          <a:prstGeom prst="rect">
            <a:avLst/>
          </a:prstGeom>
          <a:noFill/>
        </p:spPr>
        <p:txBody>
          <a:bodyPr wrap="square" rtlCol="0">
            <a:spAutoFit/>
          </a:bodyPr>
          <a:lstStyle/>
          <a:p>
            <a:r>
              <a:rPr lang="en-NZ" sz="1100" dirty="0" smtClean="0"/>
              <a:t>Positive peers</a:t>
            </a:r>
            <a:endParaRPr lang="en-NZ" sz="1100" dirty="0"/>
          </a:p>
        </p:txBody>
      </p:sp>
    </p:spTree>
    <p:extLst>
      <p:ext uri="{BB962C8B-B14F-4D97-AF65-F5344CB8AC3E}">
        <p14:creationId xmlns:p14="http://schemas.microsoft.com/office/powerpoint/2010/main" val="12089271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6"/>
                                        </p:tgtEl>
                                        <p:attrNameLst>
                                          <p:attrName>fillcolor</p:attrName>
                                        </p:attrNameLst>
                                      </p:cBhvr>
                                      <p:to>
                                        <a:schemeClr val="accent2"/>
                                      </p:to>
                                    </p:animClr>
                                    <p:set>
                                      <p:cBhvr>
                                        <p:cTn id="7" dur="2000" fill="hold"/>
                                        <p:tgtEl>
                                          <p:spTgt spid="6"/>
                                        </p:tgtEl>
                                        <p:attrNameLst>
                                          <p:attrName>fill.type</p:attrName>
                                        </p:attrNameLst>
                                      </p:cBhvr>
                                      <p:to>
                                        <p:strVal val="solid"/>
                                      </p:to>
                                    </p:set>
                                    <p:set>
                                      <p:cBhvr>
                                        <p:cTn id="8" dur="2000" fill="hold"/>
                                        <p:tgtEl>
                                          <p:spTgt spid="6"/>
                                        </p:tgtEl>
                                        <p:attrNameLst>
                                          <p:attrName>fill.on</p:attrName>
                                        </p:attrNameLst>
                                      </p:cBhvr>
                                      <p:to>
                                        <p:strVal val="true"/>
                                      </p:to>
                                    </p:set>
                                  </p:childTnLst>
                                </p:cTn>
                              </p:par>
                              <p:par>
                                <p:cTn id="9" presetID="1" presetClass="emph" presetSubtype="2" fill="hold" nodeType="withEffect">
                                  <p:stCondLst>
                                    <p:cond delay="0"/>
                                  </p:stCondLst>
                                  <p:childTnLst>
                                    <p:animClr clrSpc="rgb" dir="cw">
                                      <p:cBhvr>
                                        <p:cTn id="10" dur="2000" fill="hold"/>
                                        <p:tgtEl>
                                          <p:spTgt spid="8"/>
                                        </p:tgtEl>
                                        <p:attrNameLst>
                                          <p:attrName>fillcolor</p:attrName>
                                        </p:attrNameLst>
                                      </p:cBhvr>
                                      <p:to>
                                        <a:schemeClr val="accent2"/>
                                      </p:to>
                                    </p:animClr>
                                    <p:set>
                                      <p:cBhvr>
                                        <p:cTn id="11" dur="2000" fill="hold"/>
                                        <p:tgtEl>
                                          <p:spTgt spid="8"/>
                                        </p:tgtEl>
                                        <p:attrNameLst>
                                          <p:attrName>fill.type</p:attrName>
                                        </p:attrNameLst>
                                      </p:cBhvr>
                                      <p:to>
                                        <p:strVal val="solid"/>
                                      </p:to>
                                    </p:set>
                                    <p:set>
                                      <p:cBhvr>
                                        <p:cTn id="12" dur="2000" fill="hold"/>
                                        <p:tgtEl>
                                          <p:spTgt spid="8"/>
                                        </p:tgtEl>
                                        <p:attrNameLst>
                                          <p:attrName>fill.on</p:attrName>
                                        </p:attrNameLst>
                                      </p:cBhvr>
                                      <p:to>
                                        <p:strVal val="true"/>
                                      </p:to>
                                    </p:set>
                                  </p:childTnLst>
                                </p:cTn>
                              </p:par>
                              <p:par>
                                <p:cTn id="13" presetID="1" presetClass="emph" presetSubtype="2" fill="hold" nodeType="withEffect">
                                  <p:stCondLst>
                                    <p:cond delay="0"/>
                                  </p:stCondLst>
                                  <p:childTnLst>
                                    <p:animClr clrSpc="rgb" dir="cw">
                                      <p:cBhvr>
                                        <p:cTn id="14" dur="2000" fill="hold"/>
                                        <p:tgtEl>
                                          <p:spTgt spid="7"/>
                                        </p:tgtEl>
                                        <p:attrNameLst>
                                          <p:attrName>fillcolor</p:attrName>
                                        </p:attrNameLst>
                                      </p:cBhvr>
                                      <p:to>
                                        <a:schemeClr val="accent2"/>
                                      </p:to>
                                    </p:animClr>
                                    <p:set>
                                      <p:cBhvr>
                                        <p:cTn id="15" dur="2000" fill="hold"/>
                                        <p:tgtEl>
                                          <p:spTgt spid="7"/>
                                        </p:tgtEl>
                                        <p:attrNameLst>
                                          <p:attrName>fill.type</p:attrName>
                                        </p:attrNameLst>
                                      </p:cBhvr>
                                      <p:to>
                                        <p:strVal val="solid"/>
                                      </p:to>
                                    </p:set>
                                    <p:set>
                                      <p:cBhvr>
                                        <p:cTn id="16" dur="2000" fill="hold"/>
                                        <p:tgtEl>
                                          <p:spTgt spid="7"/>
                                        </p:tgtEl>
                                        <p:attrNameLst>
                                          <p:attrName>fill.on</p:attrName>
                                        </p:attrNameLst>
                                      </p:cBhvr>
                                      <p:to>
                                        <p:strVal val="true"/>
                                      </p:to>
                                    </p:set>
                                  </p:childTnLst>
                                </p:cTn>
                              </p:par>
                              <p:par>
                                <p:cTn id="17" presetID="1" presetClass="emph" presetSubtype="2" fill="hold" nodeType="withEffect">
                                  <p:stCondLst>
                                    <p:cond delay="0"/>
                                  </p:stCondLst>
                                  <p:childTnLst>
                                    <p:animClr clrSpc="rgb" dir="cw">
                                      <p:cBhvr>
                                        <p:cTn id="18" dur="2000" fill="hold"/>
                                        <p:tgtEl>
                                          <p:spTgt spid="40"/>
                                        </p:tgtEl>
                                        <p:attrNameLst>
                                          <p:attrName>fillcolor</p:attrName>
                                        </p:attrNameLst>
                                      </p:cBhvr>
                                      <p:to>
                                        <a:schemeClr val="accent2"/>
                                      </p:to>
                                    </p:animClr>
                                    <p:set>
                                      <p:cBhvr>
                                        <p:cTn id="19" dur="2000" fill="hold"/>
                                        <p:tgtEl>
                                          <p:spTgt spid="40"/>
                                        </p:tgtEl>
                                        <p:attrNameLst>
                                          <p:attrName>fill.type</p:attrName>
                                        </p:attrNameLst>
                                      </p:cBhvr>
                                      <p:to>
                                        <p:strVal val="solid"/>
                                      </p:to>
                                    </p:set>
                                    <p:set>
                                      <p:cBhvr>
                                        <p:cTn id="20" dur="2000" fill="hold"/>
                                        <p:tgtEl>
                                          <p:spTgt spid="4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tx2"/>
                </a:solidFill>
              </a:rPr>
              <a:t>4 Key Messages</a:t>
            </a:r>
            <a:endParaRPr lang="en-NZ" dirty="0">
              <a:solidFill>
                <a:schemeClr val="tx2"/>
              </a:solidFill>
            </a:endParaRPr>
          </a:p>
        </p:txBody>
      </p:sp>
      <p:sp>
        <p:nvSpPr>
          <p:cNvPr id="3" name="Content Placeholder 2"/>
          <p:cNvSpPr>
            <a:spLocks noGrp="1"/>
          </p:cNvSpPr>
          <p:nvPr>
            <p:ph idx="1"/>
          </p:nvPr>
        </p:nvSpPr>
        <p:spPr/>
        <p:txBody>
          <a:bodyPr/>
          <a:lstStyle/>
          <a:p>
            <a:r>
              <a:rPr lang="en-NZ" dirty="0" smtClean="0">
                <a:solidFill>
                  <a:schemeClr val="tx2"/>
                </a:solidFill>
              </a:rPr>
              <a:t>Relationships</a:t>
            </a:r>
          </a:p>
          <a:p>
            <a:r>
              <a:rPr lang="en-NZ" dirty="0" smtClean="0">
                <a:solidFill>
                  <a:schemeClr val="tx2"/>
                </a:solidFill>
              </a:rPr>
              <a:t>Persistence</a:t>
            </a:r>
          </a:p>
          <a:p>
            <a:r>
              <a:rPr lang="en-NZ" dirty="0" smtClean="0">
                <a:solidFill>
                  <a:schemeClr val="tx2"/>
                </a:solidFill>
              </a:rPr>
              <a:t>Time</a:t>
            </a:r>
          </a:p>
          <a:p>
            <a:r>
              <a:rPr lang="en-NZ" dirty="0" smtClean="0">
                <a:solidFill>
                  <a:schemeClr val="tx2"/>
                </a:solidFill>
              </a:rPr>
              <a:t>Adaptable/agile responses</a:t>
            </a:r>
            <a:endParaRPr lang="en-NZ" dirty="0">
              <a:solidFill>
                <a:schemeClr val="tx2"/>
              </a:solidFill>
            </a:endParaRPr>
          </a:p>
        </p:txBody>
      </p:sp>
    </p:spTree>
    <p:extLst>
      <p:ext uri="{BB962C8B-B14F-4D97-AF65-F5344CB8AC3E}">
        <p14:creationId xmlns:p14="http://schemas.microsoft.com/office/powerpoint/2010/main" val="151394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tx2"/>
                </a:solidFill>
              </a:rPr>
              <a:t>An Enduring Presence</a:t>
            </a:r>
            <a:endParaRPr lang="en-NZ" dirty="0">
              <a:solidFill>
                <a:schemeClr val="tx2"/>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NZ" sz="3600" i="1" dirty="0" smtClean="0"/>
              <a:t>We’re </a:t>
            </a:r>
            <a:r>
              <a:rPr lang="en-NZ" sz="3600" i="1" dirty="0"/>
              <a:t>just the lost generation that had shit </a:t>
            </a:r>
            <a:r>
              <a:rPr lang="en-NZ" sz="3600" i="1" dirty="0" smtClean="0"/>
              <a:t>parents, </a:t>
            </a:r>
            <a:r>
              <a:rPr lang="en-NZ" sz="3600" i="1" dirty="0"/>
              <a:t>and are angry at everybody in the world</a:t>
            </a:r>
            <a:r>
              <a:rPr lang="en-NZ" sz="3600" i="1" dirty="0" smtClean="0"/>
              <a:t>.</a:t>
            </a:r>
          </a:p>
          <a:p>
            <a:pPr marL="0" indent="0">
              <a:buNone/>
            </a:pPr>
            <a:endParaRPr lang="en-NZ" sz="3600" i="1" dirty="0"/>
          </a:p>
          <a:p>
            <a:pPr marL="0" indent="0">
              <a:buNone/>
            </a:pPr>
            <a:r>
              <a:rPr lang="en-NZ" sz="3600" i="1" dirty="0"/>
              <a:t>You just have to be there for the </a:t>
            </a:r>
            <a:r>
              <a:rPr lang="en-NZ" sz="3600" i="1" dirty="0" smtClean="0"/>
              <a:t>person. Like </a:t>
            </a:r>
            <a:r>
              <a:rPr lang="en-NZ" sz="3600" i="1" dirty="0"/>
              <a:t>the extra </a:t>
            </a:r>
            <a:r>
              <a:rPr lang="en-NZ" sz="3600" i="1" dirty="0" smtClean="0"/>
              <a:t>mile, </a:t>
            </a:r>
            <a:r>
              <a:rPr lang="en-NZ" sz="3600" i="1" dirty="0"/>
              <a:t>like how [my social worker] </a:t>
            </a:r>
            <a:r>
              <a:rPr lang="en-NZ" sz="3600" i="1" dirty="0" smtClean="0"/>
              <a:t>said: </a:t>
            </a:r>
            <a:r>
              <a:rPr lang="en-NZ" sz="3600" i="1" dirty="0"/>
              <a:t>‘if you don’t txt </a:t>
            </a:r>
            <a:r>
              <a:rPr lang="en-NZ" sz="3600" i="1" dirty="0" smtClean="0"/>
              <a:t>me, </a:t>
            </a:r>
            <a:r>
              <a:rPr lang="en-NZ" sz="3600" i="1" dirty="0"/>
              <a:t>I’ll find you</a:t>
            </a:r>
            <a:r>
              <a:rPr lang="en-NZ" sz="3600" i="1" dirty="0" smtClean="0"/>
              <a:t>’. And </a:t>
            </a:r>
            <a:r>
              <a:rPr lang="en-NZ" sz="3600" i="1" dirty="0"/>
              <a:t>she did find </a:t>
            </a:r>
            <a:r>
              <a:rPr lang="en-NZ" sz="3600" i="1" dirty="0" smtClean="0"/>
              <a:t>me. Took </a:t>
            </a:r>
            <a:r>
              <a:rPr lang="en-NZ" sz="3600" i="1" dirty="0"/>
              <a:t>me to [a café]… And she just talked to me and </a:t>
            </a:r>
            <a:r>
              <a:rPr lang="en-NZ" sz="3600" i="1" dirty="0" smtClean="0"/>
              <a:t>said: ‘It’s </a:t>
            </a:r>
            <a:r>
              <a:rPr lang="en-NZ" sz="3600" i="1" dirty="0"/>
              <a:t>got to stop’ [drug use</a:t>
            </a:r>
            <a:r>
              <a:rPr lang="en-NZ" sz="3600" i="1" dirty="0" smtClean="0"/>
              <a:t>]. But </a:t>
            </a:r>
            <a:r>
              <a:rPr lang="en-NZ" sz="3600" i="1" dirty="0"/>
              <a:t>she talked to me on my level when she was talking to </a:t>
            </a:r>
            <a:r>
              <a:rPr lang="en-NZ" sz="3600" i="1" dirty="0" smtClean="0"/>
              <a:t>me. She </a:t>
            </a:r>
            <a:r>
              <a:rPr lang="en-NZ" sz="3600" i="1" dirty="0"/>
              <a:t>wasn’t talking to me as this person that had to do their </a:t>
            </a:r>
            <a:r>
              <a:rPr lang="en-NZ" sz="3600" i="1" dirty="0" smtClean="0"/>
              <a:t>job. I was real to her, it helped.</a:t>
            </a:r>
            <a:endParaRPr lang="en-NZ" sz="3600" i="1" dirty="0"/>
          </a:p>
        </p:txBody>
      </p:sp>
    </p:spTree>
    <p:extLst>
      <p:ext uri="{BB962C8B-B14F-4D97-AF65-F5344CB8AC3E}">
        <p14:creationId xmlns:p14="http://schemas.microsoft.com/office/powerpoint/2010/main" val="1052540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solidFill>
                  <a:schemeClr val="tx2"/>
                </a:solidFill>
              </a:rPr>
              <a:t>Observed Neglect</a:t>
            </a:r>
            <a:endParaRPr lang="en-NZ" dirty="0">
              <a:solidFill>
                <a:schemeClr val="tx2"/>
              </a:solidFill>
            </a:endParaRPr>
          </a:p>
        </p:txBody>
      </p:sp>
      <p:sp>
        <p:nvSpPr>
          <p:cNvPr id="3" name="Content Placeholder 2"/>
          <p:cNvSpPr>
            <a:spLocks noGrp="1"/>
          </p:cNvSpPr>
          <p:nvPr>
            <p:ph idx="1"/>
          </p:nvPr>
        </p:nvSpPr>
        <p:spPr/>
        <p:txBody>
          <a:bodyPr/>
          <a:lstStyle/>
          <a:p>
            <a:pPr marL="0" indent="0">
              <a:buNone/>
            </a:pPr>
            <a:r>
              <a:rPr lang="en-CA" i="1" dirty="0"/>
              <a:t>It’s pretty much a waste of time for me doing that [telling people what is going on] coz when it comes to services and that</a:t>
            </a:r>
            <a:r>
              <a:rPr lang="en-CA" i="1" dirty="0" smtClean="0"/>
              <a:t>, they </a:t>
            </a:r>
            <a:r>
              <a:rPr lang="en-CA" i="1" dirty="0" err="1" smtClean="0"/>
              <a:t>dont</a:t>
            </a:r>
            <a:r>
              <a:rPr lang="en-CA" i="1" dirty="0" smtClean="0"/>
              <a:t> want to know your back life, they </a:t>
            </a:r>
            <a:r>
              <a:rPr lang="en-CA" i="1" dirty="0"/>
              <a:t>just </a:t>
            </a:r>
            <a:r>
              <a:rPr lang="en-CA" i="1" dirty="0" err="1"/>
              <a:t>wanna</a:t>
            </a:r>
            <a:r>
              <a:rPr lang="en-CA" i="1" dirty="0"/>
              <a:t> know a little bit then they take you away put you away and then that’s it. File closed. Or we’ll send you back to your family, send you back to drugs and drunks. And then close the file that’s it.</a:t>
            </a:r>
            <a:endParaRPr lang="en-NZ" dirty="0"/>
          </a:p>
          <a:p>
            <a:pPr marL="0" indent="0">
              <a:buNone/>
            </a:pPr>
            <a:endParaRPr lang="en-NZ" dirty="0"/>
          </a:p>
        </p:txBody>
      </p:sp>
    </p:spTree>
    <p:extLst>
      <p:ext uri="{BB962C8B-B14F-4D97-AF65-F5344CB8AC3E}">
        <p14:creationId xmlns:p14="http://schemas.microsoft.com/office/powerpoint/2010/main" val="30945639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tx2"/>
                </a:solidFill>
              </a:rPr>
              <a:t>What could we do differently?</a:t>
            </a:r>
            <a:endParaRPr lang="en-NZ" dirty="0">
              <a:solidFill>
                <a:schemeClr val="tx2"/>
              </a:solidFill>
            </a:endParaRPr>
          </a:p>
        </p:txBody>
      </p:sp>
      <p:sp>
        <p:nvSpPr>
          <p:cNvPr id="3" name="Content Placeholder 2"/>
          <p:cNvSpPr>
            <a:spLocks noGrp="1"/>
          </p:cNvSpPr>
          <p:nvPr>
            <p:ph idx="1"/>
          </p:nvPr>
        </p:nvSpPr>
        <p:spPr>
          <a:xfrm>
            <a:off x="467544" y="1844824"/>
            <a:ext cx="8229600" cy="2880320"/>
          </a:xfrm>
        </p:spPr>
        <p:txBody>
          <a:bodyPr>
            <a:noAutofit/>
          </a:bodyPr>
          <a:lstStyle/>
          <a:p>
            <a:pPr marL="0" indent="0">
              <a:buNone/>
            </a:pPr>
            <a:r>
              <a:rPr lang="en-NZ" sz="2800" i="1" dirty="0"/>
              <a:t>She never judged </a:t>
            </a:r>
            <a:r>
              <a:rPr lang="en-NZ" sz="2800" i="1" dirty="0" smtClean="0"/>
              <a:t>me. </a:t>
            </a:r>
            <a:r>
              <a:rPr lang="en-NZ" sz="2800" i="1" dirty="0"/>
              <a:t>I was </a:t>
            </a:r>
            <a:r>
              <a:rPr lang="en-NZ" sz="2800" i="1" dirty="0" smtClean="0"/>
              <a:t>scared. I didn’t </a:t>
            </a:r>
            <a:r>
              <a:rPr lang="en-NZ" sz="2800" i="1" dirty="0"/>
              <a:t>know why I got angry. She just kept seeing me and talking to me about it and I got to understand what was going on. She talked to me heaps, </a:t>
            </a:r>
            <a:r>
              <a:rPr lang="en-NZ" sz="2800" i="1" dirty="0" smtClean="0"/>
              <a:t> she listened to me heaps, [we worked out ]what </a:t>
            </a:r>
            <a:r>
              <a:rPr lang="en-NZ" sz="2800" i="1" dirty="0"/>
              <a:t>I could </a:t>
            </a:r>
            <a:r>
              <a:rPr lang="en-NZ" sz="2800" i="1" dirty="0" smtClean="0"/>
              <a:t>do, </a:t>
            </a:r>
            <a:r>
              <a:rPr lang="en-NZ" sz="2800" i="1" dirty="0"/>
              <a:t>like remove myself from situations, stuff like that. </a:t>
            </a:r>
            <a:endParaRPr lang="en-NZ" sz="2800" dirty="0"/>
          </a:p>
          <a:p>
            <a:pPr marL="0" indent="0">
              <a:buNone/>
            </a:pPr>
            <a:endParaRPr lang="en-NZ" sz="2000" i="1" dirty="0" smtClean="0"/>
          </a:p>
          <a:p>
            <a:pPr marL="0" indent="0">
              <a:buNone/>
            </a:pPr>
            <a:endParaRPr lang="en-NZ" sz="2000" i="1" dirty="0" smtClean="0"/>
          </a:p>
          <a:p>
            <a:pPr marL="0" indent="0">
              <a:buNone/>
            </a:pPr>
            <a:endParaRPr lang="en-NZ" sz="2000" dirty="0"/>
          </a:p>
          <a:p>
            <a:pPr marL="0" indent="0">
              <a:buNone/>
            </a:pPr>
            <a:endParaRPr lang="en-NZ" sz="2000" dirty="0"/>
          </a:p>
        </p:txBody>
      </p:sp>
    </p:spTree>
    <p:extLst>
      <p:ext uri="{BB962C8B-B14F-4D97-AF65-F5344CB8AC3E}">
        <p14:creationId xmlns:p14="http://schemas.microsoft.com/office/powerpoint/2010/main" val="15236247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tx2"/>
                </a:solidFill>
              </a:rPr>
              <a:t>The Enduring Presence</a:t>
            </a:r>
            <a:endParaRPr lang="en-NZ" dirty="0">
              <a:solidFill>
                <a:schemeClr val="tx2"/>
              </a:solidFill>
            </a:endParaRPr>
          </a:p>
        </p:txBody>
      </p:sp>
      <p:sp>
        <p:nvSpPr>
          <p:cNvPr id="3" name="Content Placeholder 2"/>
          <p:cNvSpPr>
            <a:spLocks noGrp="1"/>
          </p:cNvSpPr>
          <p:nvPr>
            <p:ph idx="1"/>
          </p:nvPr>
        </p:nvSpPr>
        <p:spPr/>
        <p:txBody>
          <a:bodyPr>
            <a:normAutofit fontScale="85000" lnSpcReduction="10000"/>
          </a:bodyPr>
          <a:lstStyle/>
          <a:p>
            <a:pPr marL="0" indent="0">
              <a:buNone/>
            </a:pPr>
            <a:r>
              <a:rPr lang="en-NZ" i="1" dirty="0"/>
              <a:t>First I went to the </a:t>
            </a:r>
            <a:r>
              <a:rPr lang="en-NZ" i="1" dirty="0" smtClean="0"/>
              <a:t>GP, </a:t>
            </a:r>
            <a:r>
              <a:rPr lang="en-NZ" i="1" dirty="0"/>
              <a:t>and then to </a:t>
            </a:r>
            <a:r>
              <a:rPr lang="en-NZ" i="1" dirty="0" smtClean="0"/>
              <a:t>CAFS. Then </a:t>
            </a:r>
            <a:r>
              <a:rPr lang="en-NZ" i="1" dirty="0"/>
              <a:t>the social worker got me to go to </a:t>
            </a:r>
            <a:r>
              <a:rPr lang="en-NZ" i="1" dirty="0" smtClean="0"/>
              <a:t>counselling. And </a:t>
            </a:r>
            <a:r>
              <a:rPr lang="en-NZ" i="1" dirty="0"/>
              <a:t>she took me there. I wouldn’t have gone otherwise. She was always there when I needed someone to talk </a:t>
            </a:r>
            <a:r>
              <a:rPr lang="en-NZ" i="1" dirty="0" smtClean="0"/>
              <a:t>to, </a:t>
            </a:r>
            <a:r>
              <a:rPr lang="en-NZ" i="1" dirty="0"/>
              <a:t>and she helped me understand what was going on for me.</a:t>
            </a:r>
          </a:p>
          <a:p>
            <a:pPr marL="0" indent="0">
              <a:buNone/>
            </a:pPr>
            <a:endParaRPr lang="en-NZ" i="1" dirty="0"/>
          </a:p>
          <a:p>
            <a:pPr marL="0" indent="0">
              <a:buNone/>
            </a:pPr>
            <a:endParaRPr lang="en-NZ" i="1" dirty="0"/>
          </a:p>
          <a:p>
            <a:pPr marL="0" indent="0">
              <a:buNone/>
            </a:pPr>
            <a:r>
              <a:rPr lang="en-NZ" i="1" dirty="0"/>
              <a:t>I saw them every week and they sometimes would come to my meetings with me (with other workers</a:t>
            </a:r>
            <a:r>
              <a:rPr lang="en-NZ" i="1" dirty="0" smtClean="0"/>
              <a:t>). They </a:t>
            </a:r>
            <a:r>
              <a:rPr lang="en-NZ" i="1" dirty="0"/>
              <a:t>would stand up for </a:t>
            </a:r>
            <a:r>
              <a:rPr lang="en-NZ" i="1" dirty="0" smtClean="0"/>
              <a:t>me, </a:t>
            </a:r>
            <a:r>
              <a:rPr lang="en-NZ" i="1" dirty="0"/>
              <a:t>and have a </a:t>
            </a:r>
            <a:r>
              <a:rPr lang="en-NZ" i="1" dirty="0" smtClean="0"/>
              <a:t>talk, </a:t>
            </a:r>
            <a:r>
              <a:rPr lang="en-NZ" i="1" dirty="0"/>
              <a:t>and yeah that helped me. </a:t>
            </a:r>
            <a:endParaRPr lang="en-NZ" dirty="0"/>
          </a:p>
          <a:p>
            <a:endParaRPr lang="en-NZ" dirty="0"/>
          </a:p>
        </p:txBody>
      </p:sp>
    </p:spTree>
    <p:extLst>
      <p:ext uri="{BB962C8B-B14F-4D97-AF65-F5344CB8AC3E}">
        <p14:creationId xmlns:p14="http://schemas.microsoft.com/office/powerpoint/2010/main" val="8449055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noChangeAspect="1"/>
          </p:cNvGraphicFramePr>
          <p:nvPr>
            <p:ph idx="4294967295"/>
            <p:extLst>
              <p:ext uri="{D42A27DB-BD31-4B8C-83A1-F6EECF244321}">
                <p14:modId xmlns:p14="http://schemas.microsoft.com/office/powerpoint/2010/main" val="1994590088"/>
              </p:ext>
            </p:extLst>
          </p:nvPr>
        </p:nvGraphicFramePr>
        <p:xfrm>
          <a:off x="1187624" y="191062"/>
          <a:ext cx="6768752" cy="6649386"/>
        </p:xfrm>
        <a:graphic>
          <a:graphicData uri="http://schemas.openxmlformats.org/presentationml/2006/ole">
            <mc:AlternateContent xmlns:mc="http://schemas.openxmlformats.org/markup-compatibility/2006">
              <mc:Choice xmlns:v="urn:schemas-microsoft-com:vml" Requires="v">
                <p:oleObj spid="_x0000_s1070" name="Photo Editor Photo" r:id="rId4" imgW="5409524" imgH="5315692" progId="">
                  <p:embed/>
                </p:oleObj>
              </mc:Choice>
              <mc:Fallback>
                <p:oleObj name="Photo Editor Photo" r:id="rId4" imgW="5409524" imgH="5315692" progId="">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191062"/>
                        <a:ext cx="6768752" cy="664938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Footer Placeholder 3"/>
          <p:cNvSpPr txBox="1">
            <a:spLocks/>
          </p:cNvSpPr>
          <p:nvPr/>
        </p:nvSpPr>
        <p:spPr bwMode="auto">
          <a:xfrm>
            <a:off x="6660232" y="6381328"/>
            <a:ext cx="2351087" cy="365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200" b="1" kern="1200" smtClean="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dirty="0" smtClean="0"/>
              <a:t>© RRC</a:t>
            </a:r>
            <a:endParaRPr lang="en-US" dirty="0"/>
          </a:p>
        </p:txBody>
      </p:sp>
    </p:spTree>
    <p:extLst>
      <p:ext uri="{BB962C8B-B14F-4D97-AF65-F5344CB8AC3E}">
        <p14:creationId xmlns:p14="http://schemas.microsoft.com/office/powerpoint/2010/main" val="4486884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628800"/>
            <a:ext cx="8229600" cy="2736304"/>
          </a:xfrm>
        </p:spPr>
        <p:txBody>
          <a:bodyPr/>
          <a:lstStyle/>
          <a:p>
            <a:pPr marL="514350" indent="-514350">
              <a:buFont typeface="+mj-lt"/>
              <a:buAutoNum type="arabicPeriod"/>
            </a:pPr>
            <a:r>
              <a:rPr lang="en-NZ" dirty="0" smtClean="0">
                <a:solidFill>
                  <a:schemeClr val="tx2"/>
                </a:solidFill>
              </a:rPr>
              <a:t>Ecological approaches</a:t>
            </a:r>
          </a:p>
          <a:p>
            <a:pPr marL="514350" indent="-514350">
              <a:buFont typeface="+mj-lt"/>
              <a:buAutoNum type="arabicPeriod"/>
            </a:pPr>
            <a:r>
              <a:rPr lang="en-NZ" dirty="0" smtClean="0">
                <a:solidFill>
                  <a:schemeClr val="tx2"/>
                </a:solidFill>
              </a:rPr>
              <a:t>Engaged, responsive, respectful and reliable</a:t>
            </a:r>
          </a:p>
          <a:p>
            <a:pPr marL="514350" indent="-514350">
              <a:buFont typeface="+mj-lt"/>
              <a:buAutoNum type="arabicPeriod"/>
            </a:pPr>
            <a:r>
              <a:rPr lang="en-NZ" dirty="0" smtClean="0">
                <a:solidFill>
                  <a:schemeClr val="tx2"/>
                </a:solidFill>
              </a:rPr>
              <a:t>Youth focused, consistent approach</a:t>
            </a:r>
          </a:p>
          <a:p>
            <a:pPr marL="514350" indent="-514350">
              <a:buFont typeface="+mj-lt"/>
              <a:buAutoNum type="arabicPeriod"/>
            </a:pPr>
            <a:r>
              <a:rPr lang="en-NZ" dirty="0" smtClean="0">
                <a:solidFill>
                  <a:schemeClr val="tx2"/>
                </a:solidFill>
              </a:rPr>
              <a:t>Collaborative</a:t>
            </a:r>
            <a:endParaRPr lang="en-NZ" dirty="0">
              <a:solidFill>
                <a:schemeClr val="tx2"/>
              </a:solidFill>
            </a:endParaRPr>
          </a:p>
        </p:txBody>
      </p:sp>
      <p:sp>
        <p:nvSpPr>
          <p:cNvPr id="4" name="Title 1"/>
          <p:cNvSpPr>
            <a:spLocks noGrp="1"/>
          </p:cNvSpPr>
          <p:nvPr>
            <p:ph type="title"/>
          </p:nvPr>
        </p:nvSpPr>
        <p:spPr>
          <a:xfrm>
            <a:off x="457200" y="274638"/>
            <a:ext cx="8229600" cy="1143000"/>
          </a:xfrm>
        </p:spPr>
        <p:txBody>
          <a:bodyPr/>
          <a:lstStyle/>
          <a:p>
            <a:r>
              <a:rPr lang="en-NZ" dirty="0" smtClean="0">
                <a:solidFill>
                  <a:schemeClr val="tx2"/>
                </a:solidFill>
              </a:rPr>
              <a:t>Good Practice</a:t>
            </a:r>
            <a:endParaRPr lang="en-NZ" dirty="0">
              <a:solidFill>
                <a:schemeClr val="tx2"/>
              </a:solidFill>
            </a:endParaRPr>
          </a:p>
        </p:txBody>
      </p:sp>
    </p:spTree>
    <p:extLst>
      <p:ext uri="{BB962C8B-B14F-4D97-AF65-F5344CB8AC3E}">
        <p14:creationId xmlns:p14="http://schemas.microsoft.com/office/powerpoint/2010/main" val="19236262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648072"/>
          </a:xfrm>
        </p:spPr>
        <p:txBody>
          <a:bodyPr>
            <a:normAutofit/>
          </a:bodyPr>
          <a:lstStyle/>
          <a:p>
            <a:r>
              <a:rPr lang="en-NZ" sz="3600" dirty="0" smtClean="0">
                <a:solidFill>
                  <a:schemeClr val="tx2"/>
                </a:solidFill>
              </a:rPr>
              <a:t>Acknowledgements</a:t>
            </a:r>
            <a:endParaRPr lang="en-NZ" sz="3600" dirty="0">
              <a:solidFill>
                <a:schemeClr val="tx2"/>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911362494"/>
              </p:ext>
            </p:extLst>
          </p:nvPr>
        </p:nvGraphicFramePr>
        <p:xfrm>
          <a:off x="1187624" y="4293096"/>
          <a:ext cx="5868670" cy="2564904"/>
        </p:xfrm>
        <a:graphic>
          <a:graphicData uri="http://schemas.openxmlformats.org/drawingml/2006/table">
            <a:tbl>
              <a:tblPr firstRow="1" firstCol="1" bandRow="1">
                <a:tableStyleId>{5C22544A-7EE6-4342-B048-85BDC9FD1C3A}</a:tableStyleId>
              </a:tblPr>
              <a:tblGrid>
                <a:gridCol w="1955800"/>
                <a:gridCol w="1956435"/>
                <a:gridCol w="1956435"/>
              </a:tblGrid>
              <a:tr h="2564904">
                <a:tc>
                  <a:txBody>
                    <a:bodyPr/>
                    <a:lstStyle/>
                    <a:p>
                      <a:pPr>
                        <a:spcAft>
                          <a:spcPts val="0"/>
                        </a:spcAft>
                      </a:pPr>
                      <a:r>
                        <a:rPr lang="en-NZ" sz="900" kern="1200" dirty="0">
                          <a:solidFill>
                            <a:schemeClr val="tx2"/>
                          </a:solidFill>
                          <a:effectLst/>
                        </a:rPr>
                        <a:t>YMCA </a:t>
                      </a:r>
                      <a:r>
                        <a:rPr lang="en-NZ" sz="900" kern="1200" dirty="0" err="1">
                          <a:solidFill>
                            <a:schemeClr val="tx2"/>
                          </a:solidFill>
                          <a:effectLst/>
                        </a:rPr>
                        <a:t>Palmerston</a:t>
                      </a:r>
                      <a:r>
                        <a:rPr lang="en-NZ" sz="900" kern="1200" dirty="0">
                          <a:solidFill>
                            <a:schemeClr val="tx2"/>
                          </a:solidFill>
                          <a:effectLst/>
                        </a:rPr>
                        <a:t> North </a:t>
                      </a:r>
                      <a:endParaRPr lang="en-NZ" sz="1100" dirty="0">
                        <a:solidFill>
                          <a:schemeClr val="tx2"/>
                        </a:solidFill>
                        <a:effectLst/>
                      </a:endParaRPr>
                    </a:p>
                    <a:p>
                      <a:pPr>
                        <a:spcAft>
                          <a:spcPts val="0"/>
                        </a:spcAft>
                      </a:pPr>
                      <a:r>
                        <a:rPr lang="en-NZ" sz="900" kern="1200" dirty="0">
                          <a:solidFill>
                            <a:schemeClr val="tx2"/>
                          </a:solidFill>
                          <a:effectLst/>
                        </a:rPr>
                        <a:t>YOSS </a:t>
                      </a:r>
                      <a:r>
                        <a:rPr lang="en-NZ" sz="900" kern="1200" dirty="0" err="1">
                          <a:solidFill>
                            <a:schemeClr val="tx2"/>
                          </a:solidFill>
                          <a:effectLst/>
                        </a:rPr>
                        <a:t>Palmerston</a:t>
                      </a:r>
                      <a:r>
                        <a:rPr lang="en-NZ" sz="900" kern="1200" dirty="0">
                          <a:solidFill>
                            <a:schemeClr val="tx2"/>
                          </a:solidFill>
                          <a:effectLst/>
                        </a:rPr>
                        <a:t> North</a:t>
                      </a:r>
                      <a:endParaRPr lang="en-NZ" sz="1100" dirty="0">
                        <a:solidFill>
                          <a:schemeClr val="tx2"/>
                        </a:solidFill>
                        <a:effectLst/>
                      </a:endParaRPr>
                    </a:p>
                    <a:p>
                      <a:pPr>
                        <a:spcAft>
                          <a:spcPts val="0"/>
                        </a:spcAft>
                      </a:pPr>
                      <a:r>
                        <a:rPr lang="en-NZ" sz="900" kern="1200" dirty="0">
                          <a:solidFill>
                            <a:schemeClr val="tx2"/>
                          </a:solidFill>
                          <a:effectLst/>
                        </a:rPr>
                        <a:t>Adventure Development Ltd</a:t>
                      </a:r>
                      <a:endParaRPr lang="en-NZ" sz="1100" dirty="0">
                        <a:solidFill>
                          <a:schemeClr val="tx2"/>
                        </a:solidFill>
                        <a:effectLst/>
                      </a:endParaRPr>
                    </a:p>
                    <a:p>
                      <a:pPr>
                        <a:spcAft>
                          <a:spcPts val="0"/>
                        </a:spcAft>
                      </a:pPr>
                      <a:r>
                        <a:rPr lang="en-NZ" sz="900" kern="1200" dirty="0">
                          <a:solidFill>
                            <a:schemeClr val="tx2"/>
                          </a:solidFill>
                          <a:effectLst/>
                        </a:rPr>
                        <a:t>Mt Cargill Trust</a:t>
                      </a:r>
                      <a:endParaRPr lang="en-NZ" sz="1100" dirty="0">
                        <a:solidFill>
                          <a:schemeClr val="tx2"/>
                        </a:solidFill>
                        <a:effectLst/>
                      </a:endParaRPr>
                    </a:p>
                    <a:p>
                      <a:pPr>
                        <a:spcAft>
                          <a:spcPts val="0"/>
                        </a:spcAft>
                      </a:pPr>
                      <a:r>
                        <a:rPr lang="en-NZ" sz="900" kern="1200" dirty="0">
                          <a:solidFill>
                            <a:schemeClr val="tx2"/>
                          </a:solidFill>
                          <a:effectLst/>
                        </a:rPr>
                        <a:t>London House Learning Centre</a:t>
                      </a:r>
                      <a:endParaRPr lang="en-NZ" sz="1100" dirty="0">
                        <a:solidFill>
                          <a:schemeClr val="tx2"/>
                        </a:solidFill>
                        <a:effectLst/>
                      </a:endParaRPr>
                    </a:p>
                    <a:p>
                      <a:pPr>
                        <a:spcAft>
                          <a:spcPts val="0"/>
                        </a:spcAft>
                      </a:pPr>
                      <a:r>
                        <a:rPr lang="en-NZ" sz="900" kern="1200" dirty="0" err="1">
                          <a:solidFill>
                            <a:schemeClr val="tx2"/>
                          </a:solidFill>
                          <a:effectLst/>
                        </a:rPr>
                        <a:t>Te</a:t>
                      </a:r>
                      <a:r>
                        <a:rPr lang="en-NZ" sz="900" kern="1200" dirty="0">
                          <a:solidFill>
                            <a:schemeClr val="tx2"/>
                          </a:solidFill>
                          <a:effectLst/>
                        </a:rPr>
                        <a:t> </a:t>
                      </a:r>
                      <a:r>
                        <a:rPr lang="en-NZ" sz="900" kern="1200" dirty="0" err="1">
                          <a:solidFill>
                            <a:schemeClr val="tx2"/>
                          </a:solidFill>
                          <a:effectLst/>
                        </a:rPr>
                        <a:t>Hou</a:t>
                      </a:r>
                      <a:r>
                        <a:rPr lang="en-NZ" sz="900" kern="1200" dirty="0">
                          <a:solidFill>
                            <a:schemeClr val="tx2"/>
                          </a:solidFill>
                          <a:effectLst/>
                        </a:rPr>
                        <a:t> </a:t>
                      </a:r>
                      <a:r>
                        <a:rPr lang="en-NZ" sz="900" kern="1200" dirty="0" err="1">
                          <a:solidFill>
                            <a:schemeClr val="tx2"/>
                          </a:solidFill>
                          <a:effectLst/>
                        </a:rPr>
                        <a:t>Ora</a:t>
                      </a:r>
                      <a:r>
                        <a:rPr lang="en-NZ" sz="900" kern="1200" dirty="0">
                          <a:solidFill>
                            <a:schemeClr val="tx2"/>
                          </a:solidFill>
                          <a:effectLst/>
                        </a:rPr>
                        <a:t> Whanau Services</a:t>
                      </a:r>
                      <a:endParaRPr lang="en-NZ" sz="1100" dirty="0">
                        <a:solidFill>
                          <a:schemeClr val="tx2"/>
                        </a:solidFill>
                        <a:effectLst/>
                      </a:endParaRPr>
                    </a:p>
                    <a:p>
                      <a:pPr>
                        <a:spcAft>
                          <a:spcPts val="0"/>
                        </a:spcAft>
                      </a:pPr>
                      <a:r>
                        <a:rPr lang="en-NZ" sz="900" kern="1200" dirty="0">
                          <a:solidFill>
                            <a:schemeClr val="tx2"/>
                          </a:solidFill>
                          <a:effectLst/>
                        </a:rPr>
                        <a:t>Mirror Services </a:t>
                      </a:r>
                      <a:r>
                        <a:rPr lang="en-NZ" sz="900" kern="1200" dirty="0" err="1">
                          <a:solidFill>
                            <a:schemeClr val="tx2"/>
                          </a:solidFill>
                          <a:effectLst/>
                        </a:rPr>
                        <a:t>Whakāta</a:t>
                      </a:r>
                      <a:r>
                        <a:rPr lang="en-NZ" sz="900" kern="1200" dirty="0">
                          <a:solidFill>
                            <a:schemeClr val="tx2"/>
                          </a:solidFill>
                          <a:effectLst/>
                        </a:rPr>
                        <a:t> </a:t>
                      </a:r>
                      <a:r>
                        <a:rPr lang="en-NZ" sz="900" kern="1200" dirty="0" err="1">
                          <a:solidFill>
                            <a:schemeClr val="tx2"/>
                          </a:solidFill>
                          <a:effectLst/>
                        </a:rPr>
                        <a:t>Tohu</a:t>
                      </a:r>
                      <a:r>
                        <a:rPr lang="en-NZ" sz="900" kern="1200" dirty="0">
                          <a:solidFill>
                            <a:schemeClr val="tx2"/>
                          </a:solidFill>
                          <a:effectLst/>
                        </a:rPr>
                        <a:t> </a:t>
                      </a:r>
                      <a:r>
                        <a:rPr lang="en-NZ" sz="900" kern="1200" dirty="0" err="1">
                          <a:solidFill>
                            <a:schemeClr val="tx2"/>
                          </a:solidFill>
                          <a:effectLst/>
                        </a:rPr>
                        <a:t>Tohu</a:t>
                      </a:r>
                      <a:r>
                        <a:rPr lang="en-NZ" sz="900" kern="1200" dirty="0">
                          <a:solidFill>
                            <a:schemeClr val="tx2"/>
                          </a:solidFill>
                          <a:effectLst/>
                        </a:rPr>
                        <a:t> </a:t>
                      </a:r>
                      <a:endParaRPr lang="en-NZ" sz="1100" dirty="0">
                        <a:solidFill>
                          <a:schemeClr val="tx2"/>
                        </a:solidFill>
                        <a:effectLst/>
                      </a:endParaRPr>
                    </a:p>
                    <a:p>
                      <a:pPr>
                        <a:spcAft>
                          <a:spcPts val="0"/>
                        </a:spcAft>
                      </a:pPr>
                      <a:r>
                        <a:rPr lang="en-NZ" sz="900" kern="1200" dirty="0" err="1">
                          <a:solidFill>
                            <a:schemeClr val="tx2"/>
                          </a:solidFill>
                          <a:effectLst/>
                        </a:rPr>
                        <a:t>Kokiri</a:t>
                      </a:r>
                      <a:r>
                        <a:rPr lang="en-NZ" sz="900" kern="1200" dirty="0">
                          <a:solidFill>
                            <a:schemeClr val="tx2"/>
                          </a:solidFill>
                          <a:effectLst/>
                        </a:rPr>
                        <a:t> Training Centre</a:t>
                      </a:r>
                      <a:endParaRPr lang="en-NZ" sz="1100" dirty="0">
                        <a:solidFill>
                          <a:schemeClr val="tx2"/>
                        </a:solidFill>
                        <a:effectLst/>
                      </a:endParaRPr>
                    </a:p>
                    <a:p>
                      <a:pPr>
                        <a:spcAft>
                          <a:spcPts val="0"/>
                        </a:spcAft>
                      </a:pPr>
                      <a:r>
                        <a:rPr lang="en-NZ" sz="900" kern="1200" dirty="0" err="1">
                          <a:solidFill>
                            <a:schemeClr val="tx2"/>
                          </a:solidFill>
                          <a:effectLst/>
                        </a:rPr>
                        <a:t>Corstorphine</a:t>
                      </a:r>
                      <a:r>
                        <a:rPr lang="en-NZ" sz="900" kern="1200" dirty="0">
                          <a:solidFill>
                            <a:schemeClr val="tx2"/>
                          </a:solidFill>
                          <a:effectLst/>
                        </a:rPr>
                        <a:t> Baptist Community Trust</a:t>
                      </a:r>
                      <a:endParaRPr lang="en-NZ" sz="1100" dirty="0">
                        <a:solidFill>
                          <a:schemeClr val="tx2"/>
                        </a:solidFill>
                        <a:effectLst/>
                      </a:endParaRPr>
                    </a:p>
                    <a:p>
                      <a:pPr>
                        <a:spcAft>
                          <a:spcPts val="0"/>
                        </a:spcAft>
                      </a:pPr>
                      <a:r>
                        <a:rPr lang="en-NZ" sz="900" kern="1200" dirty="0">
                          <a:solidFill>
                            <a:schemeClr val="tx2"/>
                          </a:solidFill>
                          <a:effectLst/>
                        </a:rPr>
                        <a:t>Presbyterian Support </a:t>
                      </a:r>
                      <a:r>
                        <a:rPr lang="en-NZ" sz="900" kern="1200" dirty="0" err="1">
                          <a:solidFill>
                            <a:schemeClr val="tx2"/>
                          </a:solidFill>
                          <a:effectLst/>
                        </a:rPr>
                        <a:t>Otago</a:t>
                      </a:r>
                      <a:r>
                        <a:rPr lang="en-NZ" sz="900" kern="1200" dirty="0">
                          <a:solidFill>
                            <a:schemeClr val="tx2"/>
                          </a:solidFill>
                          <a:effectLst/>
                        </a:rPr>
                        <a:t> Family Works </a:t>
                      </a:r>
                      <a:r>
                        <a:rPr lang="en-NZ" sz="900" kern="1200" dirty="0" err="1">
                          <a:solidFill>
                            <a:schemeClr val="tx2"/>
                          </a:solidFill>
                          <a:effectLst/>
                        </a:rPr>
                        <a:t>YouthGrow</a:t>
                      </a:r>
                      <a:r>
                        <a:rPr lang="en-NZ" sz="900" kern="1200" dirty="0">
                          <a:solidFill>
                            <a:schemeClr val="tx2"/>
                          </a:solidFill>
                          <a:effectLst/>
                        </a:rPr>
                        <a:t> and Buddy Programme</a:t>
                      </a:r>
                      <a:endParaRPr lang="en-NZ" sz="1100" dirty="0">
                        <a:solidFill>
                          <a:schemeClr val="tx2"/>
                        </a:solidFill>
                        <a:effectLst/>
                      </a:endParaRPr>
                    </a:p>
                    <a:p>
                      <a:pPr>
                        <a:spcAft>
                          <a:spcPts val="0"/>
                        </a:spcAft>
                      </a:pPr>
                      <a:r>
                        <a:rPr lang="en-NZ" sz="900" kern="1200" dirty="0" err="1">
                          <a:solidFill>
                            <a:schemeClr val="tx2"/>
                          </a:solidFill>
                          <a:effectLst/>
                        </a:rPr>
                        <a:t>Presybterian</a:t>
                      </a:r>
                      <a:r>
                        <a:rPr lang="en-NZ" sz="900" kern="1200" dirty="0">
                          <a:solidFill>
                            <a:schemeClr val="tx2"/>
                          </a:solidFill>
                          <a:effectLst/>
                        </a:rPr>
                        <a:t> Support Upper South Island, Christchurch</a:t>
                      </a:r>
                      <a:endParaRPr lang="en-NZ" sz="1100" dirty="0">
                        <a:solidFill>
                          <a:schemeClr val="tx2"/>
                        </a:solidFill>
                        <a:effectLst/>
                      </a:endParaRPr>
                    </a:p>
                    <a:p>
                      <a:pPr>
                        <a:spcAft>
                          <a:spcPts val="0"/>
                        </a:spcAft>
                      </a:pPr>
                      <a:r>
                        <a:rPr lang="en-NZ" sz="900" kern="1200" dirty="0">
                          <a:solidFill>
                            <a:schemeClr val="tx2"/>
                          </a:solidFill>
                          <a:effectLst/>
                        </a:rPr>
                        <a:t>Cafe for Youth Health </a:t>
                      </a:r>
                      <a:r>
                        <a:rPr lang="en-NZ" sz="900" kern="1200" dirty="0" err="1">
                          <a:solidFill>
                            <a:schemeClr val="tx2"/>
                          </a:solidFill>
                          <a:effectLst/>
                        </a:rPr>
                        <a:t>Taupo</a:t>
                      </a:r>
                      <a:r>
                        <a:rPr lang="en-NZ" sz="900" kern="1200" dirty="0">
                          <a:solidFill>
                            <a:schemeClr val="tx2"/>
                          </a:solidFill>
                          <a:effectLst/>
                        </a:rPr>
                        <a:t> </a:t>
                      </a:r>
                      <a:endParaRPr lang="en-NZ" sz="1100" dirty="0">
                        <a:solidFill>
                          <a:schemeClr val="tx2"/>
                        </a:solidFill>
                        <a:effectLst/>
                      </a:endParaRPr>
                    </a:p>
                    <a:p>
                      <a:pPr>
                        <a:spcAft>
                          <a:spcPts val="0"/>
                        </a:spcAft>
                      </a:pPr>
                      <a:r>
                        <a:rPr lang="en-NZ" sz="900" kern="1200" dirty="0">
                          <a:solidFill>
                            <a:schemeClr val="tx2"/>
                          </a:solidFill>
                          <a:effectLst/>
                        </a:rPr>
                        <a:t>Best Training </a:t>
                      </a:r>
                      <a:endParaRPr lang="en-NZ" sz="1100" dirty="0">
                        <a:solidFill>
                          <a:schemeClr val="tx2"/>
                        </a:solidFill>
                        <a:effectLst/>
                      </a:endParaRPr>
                    </a:p>
                    <a:p>
                      <a:pPr>
                        <a:spcAft>
                          <a:spcPts val="0"/>
                        </a:spcAft>
                      </a:pPr>
                      <a:r>
                        <a:rPr lang="en-NZ" sz="900" kern="1200" dirty="0" err="1">
                          <a:solidFill>
                            <a:schemeClr val="tx2"/>
                          </a:solidFill>
                          <a:effectLst/>
                        </a:rPr>
                        <a:t>Glenfield</a:t>
                      </a:r>
                      <a:r>
                        <a:rPr lang="en-NZ" sz="900" kern="1200" dirty="0">
                          <a:solidFill>
                            <a:schemeClr val="tx2"/>
                          </a:solidFill>
                          <a:effectLst/>
                        </a:rPr>
                        <a:t> AOG youth</a:t>
                      </a:r>
                      <a:endParaRPr lang="en-NZ" sz="1100" dirty="0">
                        <a:solidFill>
                          <a:schemeClr val="tx2"/>
                        </a:solidFill>
                        <a:effectLst/>
                        <a:latin typeface="Calibri"/>
                        <a:ea typeface="Calibri"/>
                        <a:cs typeface="Times New Roman"/>
                      </a:endParaRPr>
                    </a:p>
                  </a:txBody>
                  <a:tcPr marL="68580" marR="68580" marT="0" marB="0">
                    <a:noFill/>
                  </a:tcPr>
                </a:tc>
                <a:tc>
                  <a:txBody>
                    <a:bodyPr/>
                    <a:lstStyle/>
                    <a:p>
                      <a:pPr>
                        <a:spcAft>
                          <a:spcPts val="0"/>
                        </a:spcAft>
                      </a:pPr>
                      <a:r>
                        <a:rPr lang="en-NZ" sz="900" kern="1200" dirty="0">
                          <a:solidFill>
                            <a:schemeClr val="tx2"/>
                          </a:solidFill>
                          <a:effectLst/>
                        </a:rPr>
                        <a:t>2 Much YDP</a:t>
                      </a:r>
                      <a:endParaRPr lang="en-NZ" sz="1100" dirty="0">
                        <a:solidFill>
                          <a:schemeClr val="tx2"/>
                        </a:solidFill>
                        <a:effectLst/>
                      </a:endParaRPr>
                    </a:p>
                    <a:p>
                      <a:pPr>
                        <a:spcAft>
                          <a:spcPts val="0"/>
                        </a:spcAft>
                      </a:pPr>
                      <a:r>
                        <a:rPr lang="en-NZ" sz="900" kern="1200" dirty="0">
                          <a:solidFill>
                            <a:schemeClr val="tx2"/>
                          </a:solidFill>
                          <a:effectLst/>
                        </a:rPr>
                        <a:t>South Pacific Academy</a:t>
                      </a:r>
                      <a:endParaRPr lang="en-NZ" sz="1100" dirty="0">
                        <a:solidFill>
                          <a:schemeClr val="tx2"/>
                        </a:solidFill>
                        <a:effectLst/>
                      </a:endParaRPr>
                    </a:p>
                    <a:p>
                      <a:pPr>
                        <a:spcAft>
                          <a:spcPts val="0"/>
                        </a:spcAft>
                      </a:pPr>
                      <a:r>
                        <a:rPr lang="en-NZ" sz="900" kern="1200" dirty="0">
                          <a:solidFill>
                            <a:schemeClr val="tx2"/>
                          </a:solidFill>
                          <a:effectLst/>
                        </a:rPr>
                        <a:t>YMCA</a:t>
                      </a:r>
                      <a:endParaRPr lang="en-NZ" sz="1100" dirty="0">
                        <a:solidFill>
                          <a:schemeClr val="tx2"/>
                        </a:solidFill>
                        <a:effectLst/>
                      </a:endParaRPr>
                    </a:p>
                    <a:p>
                      <a:pPr>
                        <a:spcAft>
                          <a:spcPts val="0"/>
                        </a:spcAft>
                      </a:pPr>
                      <a:r>
                        <a:rPr lang="en-NZ" sz="900" kern="1200" dirty="0">
                          <a:solidFill>
                            <a:schemeClr val="tx2"/>
                          </a:solidFill>
                          <a:effectLst/>
                        </a:rPr>
                        <a:t>Challenge 2000</a:t>
                      </a:r>
                      <a:endParaRPr lang="en-NZ" sz="1100" dirty="0">
                        <a:solidFill>
                          <a:schemeClr val="tx2"/>
                        </a:solidFill>
                        <a:effectLst/>
                      </a:endParaRPr>
                    </a:p>
                    <a:p>
                      <a:pPr>
                        <a:spcAft>
                          <a:spcPts val="0"/>
                        </a:spcAft>
                      </a:pPr>
                      <a:r>
                        <a:rPr lang="en-NZ" sz="900" kern="1200" dirty="0">
                          <a:solidFill>
                            <a:schemeClr val="tx2"/>
                          </a:solidFill>
                          <a:effectLst/>
                        </a:rPr>
                        <a:t>City Mission</a:t>
                      </a:r>
                      <a:endParaRPr lang="en-NZ" sz="1100" dirty="0">
                        <a:solidFill>
                          <a:schemeClr val="tx2"/>
                        </a:solidFill>
                        <a:effectLst/>
                      </a:endParaRPr>
                    </a:p>
                    <a:p>
                      <a:pPr>
                        <a:spcAft>
                          <a:spcPts val="0"/>
                        </a:spcAft>
                      </a:pPr>
                      <a:r>
                        <a:rPr lang="en-NZ" sz="900" kern="1200" dirty="0">
                          <a:solidFill>
                            <a:schemeClr val="tx2"/>
                          </a:solidFill>
                          <a:effectLst/>
                        </a:rPr>
                        <a:t>EVOLVE</a:t>
                      </a:r>
                      <a:endParaRPr lang="en-NZ" sz="1100" dirty="0">
                        <a:solidFill>
                          <a:schemeClr val="tx2"/>
                        </a:solidFill>
                        <a:effectLst/>
                      </a:endParaRPr>
                    </a:p>
                    <a:p>
                      <a:pPr>
                        <a:spcAft>
                          <a:spcPts val="0"/>
                        </a:spcAft>
                      </a:pPr>
                      <a:r>
                        <a:rPr lang="en-NZ" sz="900" kern="1200" dirty="0">
                          <a:solidFill>
                            <a:schemeClr val="tx2"/>
                          </a:solidFill>
                          <a:effectLst/>
                        </a:rPr>
                        <a:t>Mission for Youth</a:t>
                      </a:r>
                      <a:endParaRPr lang="en-NZ" sz="1100" dirty="0">
                        <a:solidFill>
                          <a:schemeClr val="tx2"/>
                        </a:solidFill>
                        <a:effectLst/>
                      </a:endParaRPr>
                    </a:p>
                    <a:p>
                      <a:pPr>
                        <a:spcAft>
                          <a:spcPts val="0"/>
                        </a:spcAft>
                      </a:pPr>
                      <a:r>
                        <a:rPr lang="en-NZ" sz="900" kern="1200" dirty="0">
                          <a:solidFill>
                            <a:schemeClr val="tx2"/>
                          </a:solidFill>
                          <a:effectLst/>
                        </a:rPr>
                        <a:t>BGI</a:t>
                      </a:r>
                      <a:endParaRPr lang="en-NZ" sz="1100" dirty="0">
                        <a:solidFill>
                          <a:schemeClr val="tx2"/>
                        </a:solidFill>
                        <a:effectLst/>
                      </a:endParaRPr>
                    </a:p>
                    <a:p>
                      <a:pPr>
                        <a:spcAft>
                          <a:spcPts val="0"/>
                        </a:spcAft>
                      </a:pPr>
                      <a:r>
                        <a:rPr lang="en-NZ" sz="900" kern="1200" dirty="0" err="1">
                          <a:solidFill>
                            <a:schemeClr val="tx2"/>
                          </a:solidFill>
                          <a:effectLst/>
                        </a:rPr>
                        <a:t>Porirua</a:t>
                      </a:r>
                      <a:r>
                        <a:rPr lang="en-NZ" sz="900" kern="1200" dirty="0">
                          <a:solidFill>
                            <a:schemeClr val="tx2"/>
                          </a:solidFill>
                          <a:effectLst/>
                        </a:rPr>
                        <a:t> Alt School</a:t>
                      </a:r>
                      <a:endParaRPr lang="en-NZ" sz="1100" dirty="0">
                        <a:solidFill>
                          <a:schemeClr val="tx2"/>
                        </a:solidFill>
                        <a:effectLst/>
                      </a:endParaRPr>
                    </a:p>
                    <a:p>
                      <a:pPr>
                        <a:spcAft>
                          <a:spcPts val="0"/>
                        </a:spcAft>
                      </a:pPr>
                      <a:r>
                        <a:rPr lang="en-NZ" sz="900" kern="1200" dirty="0">
                          <a:solidFill>
                            <a:schemeClr val="tx2"/>
                          </a:solidFill>
                          <a:effectLst/>
                        </a:rPr>
                        <a:t>VIBE</a:t>
                      </a:r>
                      <a:endParaRPr lang="en-NZ" sz="1100" dirty="0">
                        <a:solidFill>
                          <a:schemeClr val="tx2"/>
                        </a:solidFill>
                        <a:effectLst/>
                      </a:endParaRPr>
                    </a:p>
                    <a:p>
                      <a:pPr>
                        <a:spcAft>
                          <a:spcPts val="0"/>
                        </a:spcAft>
                      </a:pPr>
                      <a:r>
                        <a:rPr lang="en-NZ" sz="900" kern="1200" dirty="0">
                          <a:solidFill>
                            <a:schemeClr val="tx2"/>
                          </a:solidFill>
                          <a:effectLst/>
                        </a:rPr>
                        <a:t>Wellington Activity Centre</a:t>
                      </a:r>
                      <a:endParaRPr lang="en-NZ" sz="1100" dirty="0">
                        <a:solidFill>
                          <a:schemeClr val="tx2"/>
                        </a:solidFill>
                        <a:effectLst/>
                      </a:endParaRPr>
                    </a:p>
                    <a:p>
                      <a:pPr>
                        <a:spcAft>
                          <a:spcPts val="0"/>
                        </a:spcAft>
                      </a:pPr>
                      <a:r>
                        <a:rPr lang="en-NZ" sz="900" kern="1200" dirty="0" err="1">
                          <a:solidFill>
                            <a:schemeClr val="tx2"/>
                          </a:solidFill>
                          <a:effectLst/>
                        </a:rPr>
                        <a:t>Porirua</a:t>
                      </a:r>
                      <a:r>
                        <a:rPr lang="en-NZ" sz="900" kern="1200" dirty="0">
                          <a:solidFill>
                            <a:schemeClr val="tx2"/>
                          </a:solidFill>
                          <a:effectLst/>
                        </a:rPr>
                        <a:t> Activity Centre</a:t>
                      </a:r>
                      <a:endParaRPr lang="en-NZ" sz="1100" dirty="0">
                        <a:solidFill>
                          <a:schemeClr val="tx2"/>
                        </a:solidFill>
                        <a:effectLst/>
                      </a:endParaRPr>
                    </a:p>
                    <a:p>
                      <a:pPr>
                        <a:spcAft>
                          <a:spcPts val="0"/>
                        </a:spcAft>
                      </a:pPr>
                      <a:r>
                        <a:rPr lang="en-NZ" sz="900" kern="1200" dirty="0">
                          <a:solidFill>
                            <a:schemeClr val="tx2"/>
                          </a:solidFill>
                          <a:effectLst/>
                        </a:rPr>
                        <a:t>Strengthening Families</a:t>
                      </a:r>
                      <a:endParaRPr lang="en-NZ" sz="1100" dirty="0">
                        <a:solidFill>
                          <a:schemeClr val="tx2"/>
                        </a:solidFill>
                        <a:effectLst/>
                      </a:endParaRPr>
                    </a:p>
                    <a:p>
                      <a:pPr>
                        <a:spcAft>
                          <a:spcPts val="0"/>
                        </a:spcAft>
                      </a:pPr>
                      <a:r>
                        <a:rPr lang="en-NZ" sz="900" kern="1200" dirty="0">
                          <a:solidFill>
                            <a:schemeClr val="tx2"/>
                          </a:solidFill>
                          <a:effectLst/>
                        </a:rPr>
                        <a:t>BGI</a:t>
                      </a:r>
                      <a:endParaRPr lang="en-NZ" sz="1100" dirty="0">
                        <a:solidFill>
                          <a:schemeClr val="tx2"/>
                        </a:solidFill>
                        <a:effectLst/>
                      </a:endParaRPr>
                    </a:p>
                    <a:p>
                      <a:pPr>
                        <a:spcAft>
                          <a:spcPts val="0"/>
                        </a:spcAft>
                      </a:pPr>
                      <a:r>
                        <a:rPr lang="en-NZ" sz="900" kern="1200" dirty="0">
                          <a:solidFill>
                            <a:schemeClr val="tx2"/>
                          </a:solidFill>
                          <a:effectLst/>
                        </a:rPr>
                        <a:t>198 Youth Health</a:t>
                      </a:r>
                      <a:endParaRPr lang="en-NZ" sz="1100" dirty="0">
                        <a:solidFill>
                          <a:schemeClr val="tx2"/>
                        </a:solidFill>
                        <a:effectLst/>
                      </a:endParaRPr>
                    </a:p>
                    <a:p>
                      <a:pPr>
                        <a:spcAft>
                          <a:spcPts val="0"/>
                        </a:spcAft>
                      </a:pPr>
                      <a:r>
                        <a:rPr lang="en-NZ" sz="900" kern="1200" dirty="0">
                          <a:solidFill>
                            <a:schemeClr val="tx2"/>
                          </a:solidFill>
                          <a:effectLst/>
                        </a:rPr>
                        <a:t>The </a:t>
                      </a:r>
                      <a:r>
                        <a:rPr lang="en-NZ" sz="900" kern="1200" dirty="0" smtClean="0">
                          <a:solidFill>
                            <a:schemeClr val="tx2"/>
                          </a:solidFill>
                          <a:effectLst/>
                        </a:rPr>
                        <a:t>Collaborative</a:t>
                      </a:r>
                    </a:p>
                    <a:p>
                      <a:pPr>
                        <a:spcAft>
                          <a:spcPts val="0"/>
                        </a:spcAft>
                      </a:pPr>
                      <a:r>
                        <a:rPr lang="en-NZ" sz="900" kern="1200" dirty="0" smtClean="0">
                          <a:solidFill>
                            <a:schemeClr val="tx2"/>
                          </a:solidFill>
                          <a:effectLst/>
                        </a:rPr>
                        <a:t>District Health </a:t>
                      </a:r>
                      <a:r>
                        <a:rPr lang="en-NZ" sz="900" kern="1200" dirty="0" err="1" smtClean="0">
                          <a:solidFill>
                            <a:schemeClr val="tx2"/>
                          </a:solidFill>
                          <a:effectLst/>
                        </a:rPr>
                        <a:t>Boards</a:t>
                      </a:r>
                      <a:r>
                        <a:rPr lang="en-NZ" sz="1100" dirty="0" err="1" smtClean="0">
                          <a:effectLst/>
                        </a:rPr>
                        <a:t>is</a:t>
                      </a:r>
                      <a:endParaRPr lang="en-NZ" sz="1100" dirty="0">
                        <a:effectLst/>
                        <a:latin typeface="Calibri"/>
                        <a:ea typeface="Calibri"/>
                        <a:cs typeface="Times New Roman"/>
                      </a:endParaRPr>
                    </a:p>
                  </a:txBody>
                  <a:tcPr marL="68580" marR="68580" marT="0" marB="0">
                    <a:noFill/>
                  </a:tcPr>
                </a:tc>
                <a:tc>
                  <a:txBody>
                    <a:bodyPr/>
                    <a:lstStyle/>
                    <a:p>
                      <a:pPr>
                        <a:spcAft>
                          <a:spcPts val="0"/>
                        </a:spcAft>
                      </a:pPr>
                      <a:r>
                        <a:rPr lang="en-NZ" sz="900" kern="1200" dirty="0" err="1">
                          <a:solidFill>
                            <a:schemeClr val="tx2"/>
                          </a:solidFill>
                          <a:effectLst/>
                        </a:rPr>
                        <a:t>Bluelight</a:t>
                      </a:r>
                      <a:r>
                        <a:rPr lang="en-NZ" sz="900" kern="1200" dirty="0">
                          <a:solidFill>
                            <a:schemeClr val="tx2"/>
                          </a:solidFill>
                          <a:effectLst/>
                        </a:rPr>
                        <a:t> </a:t>
                      </a:r>
                      <a:endParaRPr lang="en-NZ" sz="1100" dirty="0">
                        <a:solidFill>
                          <a:schemeClr val="tx2"/>
                        </a:solidFill>
                        <a:effectLst/>
                      </a:endParaRPr>
                    </a:p>
                    <a:p>
                      <a:pPr>
                        <a:spcAft>
                          <a:spcPts val="0"/>
                        </a:spcAft>
                      </a:pPr>
                      <a:r>
                        <a:rPr lang="en-NZ" sz="900" kern="1200" dirty="0" err="1">
                          <a:solidFill>
                            <a:schemeClr val="tx2"/>
                          </a:solidFill>
                          <a:effectLst/>
                        </a:rPr>
                        <a:t>Dingwall</a:t>
                      </a:r>
                      <a:r>
                        <a:rPr lang="en-NZ" sz="900" kern="1200" dirty="0">
                          <a:solidFill>
                            <a:schemeClr val="tx2"/>
                          </a:solidFill>
                          <a:effectLst/>
                        </a:rPr>
                        <a:t> Trust </a:t>
                      </a:r>
                      <a:endParaRPr lang="en-NZ" sz="1100" dirty="0">
                        <a:solidFill>
                          <a:schemeClr val="tx2"/>
                        </a:solidFill>
                        <a:effectLst/>
                      </a:endParaRPr>
                    </a:p>
                    <a:p>
                      <a:pPr>
                        <a:spcAft>
                          <a:spcPts val="0"/>
                        </a:spcAft>
                      </a:pPr>
                      <a:r>
                        <a:rPr lang="en-NZ" sz="900" kern="1200" dirty="0">
                          <a:solidFill>
                            <a:schemeClr val="tx2"/>
                          </a:solidFill>
                          <a:effectLst/>
                        </a:rPr>
                        <a:t>Genesis Project</a:t>
                      </a:r>
                      <a:endParaRPr lang="en-NZ" sz="1100" dirty="0">
                        <a:solidFill>
                          <a:schemeClr val="tx2"/>
                        </a:solidFill>
                        <a:effectLst/>
                      </a:endParaRPr>
                    </a:p>
                    <a:p>
                      <a:pPr>
                        <a:spcAft>
                          <a:spcPts val="0"/>
                        </a:spcAft>
                      </a:pPr>
                      <a:r>
                        <a:rPr lang="en-NZ" sz="900" kern="1200" dirty="0">
                          <a:solidFill>
                            <a:schemeClr val="tx2"/>
                          </a:solidFill>
                          <a:effectLst/>
                        </a:rPr>
                        <a:t>Martin </a:t>
                      </a:r>
                      <a:r>
                        <a:rPr lang="en-NZ" sz="900" kern="1200" dirty="0" err="1">
                          <a:solidFill>
                            <a:schemeClr val="tx2"/>
                          </a:solidFill>
                          <a:effectLst/>
                        </a:rPr>
                        <a:t>Hautus</a:t>
                      </a:r>
                      <a:r>
                        <a:rPr lang="en-NZ" sz="900" kern="1200" dirty="0">
                          <a:solidFill>
                            <a:schemeClr val="tx2"/>
                          </a:solidFill>
                          <a:effectLst/>
                        </a:rPr>
                        <a:t> Institute</a:t>
                      </a:r>
                      <a:endParaRPr lang="en-NZ" sz="1100" dirty="0">
                        <a:solidFill>
                          <a:schemeClr val="tx2"/>
                        </a:solidFill>
                        <a:effectLst/>
                      </a:endParaRPr>
                    </a:p>
                    <a:p>
                      <a:pPr>
                        <a:spcAft>
                          <a:spcPts val="0"/>
                        </a:spcAft>
                      </a:pPr>
                      <a:r>
                        <a:rPr lang="en-NZ" sz="900" kern="1200" dirty="0">
                          <a:solidFill>
                            <a:schemeClr val="tx2"/>
                          </a:solidFill>
                          <a:effectLst/>
                        </a:rPr>
                        <a:t>AIMHI Alternative Education Consortium</a:t>
                      </a:r>
                      <a:endParaRPr lang="en-NZ" sz="1100" dirty="0">
                        <a:solidFill>
                          <a:schemeClr val="tx2"/>
                        </a:solidFill>
                        <a:effectLst/>
                      </a:endParaRPr>
                    </a:p>
                    <a:p>
                      <a:pPr>
                        <a:spcAft>
                          <a:spcPts val="0"/>
                        </a:spcAft>
                      </a:pPr>
                      <a:r>
                        <a:rPr lang="en-NZ" sz="900" kern="1200" dirty="0">
                          <a:solidFill>
                            <a:schemeClr val="tx2"/>
                          </a:solidFill>
                          <a:effectLst/>
                        </a:rPr>
                        <a:t>Auckland Central Alternative Education Consortium</a:t>
                      </a:r>
                      <a:endParaRPr lang="en-NZ" sz="1100" dirty="0">
                        <a:solidFill>
                          <a:schemeClr val="tx2"/>
                        </a:solidFill>
                        <a:effectLst/>
                      </a:endParaRPr>
                    </a:p>
                    <a:p>
                      <a:pPr>
                        <a:spcAft>
                          <a:spcPts val="0"/>
                        </a:spcAft>
                      </a:pPr>
                      <a:r>
                        <a:rPr lang="en-NZ" sz="900" kern="1200" dirty="0" err="1">
                          <a:solidFill>
                            <a:schemeClr val="tx2"/>
                          </a:solidFill>
                          <a:effectLst/>
                        </a:rPr>
                        <a:t>Aotea</a:t>
                      </a:r>
                      <a:r>
                        <a:rPr lang="en-NZ" sz="900" kern="1200" dirty="0">
                          <a:solidFill>
                            <a:schemeClr val="tx2"/>
                          </a:solidFill>
                          <a:effectLst/>
                        </a:rPr>
                        <a:t> College</a:t>
                      </a:r>
                      <a:endParaRPr lang="en-NZ" sz="1100" dirty="0">
                        <a:solidFill>
                          <a:schemeClr val="tx2"/>
                        </a:solidFill>
                        <a:effectLst/>
                      </a:endParaRPr>
                    </a:p>
                    <a:p>
                      <a:pPr>
                        <a:spcAft>
                          <a:spcPts val="0"/>
                        </a:spcAft>
                      </a:pPr>
                      <a:r>
                        <a:rPr lang="en-NZ" sz="900" kern="1200" dirty="0">
                          <a:solidFill>
                            <a:schemeClr val="tx2"/>
                          </a:solidFill>
                          <a:effectLst/>
                        </a:rPr>
                        <a:t>QEC College PN</a:t>
                      </a:r>
                      <a:endParaRPr lang="en-NZ" sz="1100" dirty="0">
                        <a:solidFill>
                          <a:schemeClr val="tx2"/>
                        </a:solidFill>
                        <a:effectLst/>
                      </a:endParaRPr>
                    </a:p>
                    <a:p>
                      <a:pPr>
                        <a:spcAft>
                          <a:spcPts val="0"/>
                        </a:spcAft>
                      </a:pPr>
                      <a:r>
                        <a:rPr lang="en-NZ" sz="900" kern="1200" dirty="0">
                          <a:solidFill>
                            <a:schemeClr val="tx2"/>
                          </a:solidFill>
                          <a:effectLst/>
                        </a:rPr>
                        <a:t>St Patricks Town School </a:t>
                      </a:r>
                      <a:endParaRPr lang="en-NZ" sz="1100" dirty="0">
                        <a:solidFill>
                          <a:schemeClr val="tx2"/>
                        </a:solidFill>
                        <a:effectLst/>
                      </a:endParaRPr>
                    </a:p>
                    <a:p>
                      <a:pPr>
                        <a:spcAft>
                          <a:spcPts val="0"/>
                        </a:spcAft>
                      </a:pPr>
                      <a:r>
                        <a:rPr lang="en-NZ" sz="900" kern="1200" dirty="0" err="1">
                          <a:solidFill>
                            <a:schemeClr val="tx2"/>
                          </a:solidFill>
                          <a:effectLst/>
                        </a:rPr>
                        <a:t>Awatapu</a:t>
                      </a:r>
                      <a:r>
                        <a:rPr lang="en-NZ" sz="900" kern="1200" dirty="0">
                          <a:solidFill>
                            <a:schemeClr val="tx2"/>
                          </a:solidFill>
                          <a:effectLst/>
                        </a:rPr>
                        <a:t> College</a:t>
                      </a:r>
                      <a:endParaRPr lang="en-NZ" sz="1100" dirty="0">
                        <a:solidFill>
                          <a:schemeClr val="tx2"/>
                        </a:solidFill>
                        <a:effectLst/>
                      </a:endParaRPr>
                    </a:p>
                    <a:p>
                      <a:pPr>
                        <a:spcAft>
                          <a:spcPts val="0"/>
                        </a:spcAft>
                      </a:pPr>
                      <a:r>
                        <a:rPr lang="en-NZ" sz="900" kern="1200" dirty="0">
                          <a:solidFill>
                            <a:schemeClr val="tx2"/>
                          </a:solidFill>
                          <a:effectLst/>
                        </a:rPr>
                        <a:t>St Peters College PN</a:t>
                      </a:r>
                      <a:endParaRPr lang="en-NZ" sz="1100" dirty="0">
                        <a:solidFill>
                          <a:schemeClr val="tx2"/>
                        </a:solidFill>
                        <a:effectLst/>
                      </a:endParaRPr>
                    </a:p>
                    <a:p>
                      <a:pPr>
                        <a:spcAft>
                          <a:spcPts val="0"/>
                        </a:spcAft>
                      </a:pPr>
                      <a:r>
                        <a:rPr lang="en-NZ" sz="900" kern="1200" dirty="0">
                          <a:solidFill>
                            <a:schemeClr val="tx2"/>
                          </a:solidFill>
                          <a:effectLst/>
                        </a:rPr>
                        <a:t>Strive Trust </a:t>
                      </a:r>
                      <a:endParaRPr lang="en-NZ" sz="1100" dirty="0">
                        <a:solidFill>
                          <a:schemeClr val="tx2"/>
                        </a:solidFill>
                        <a:effectLst/>
                      </a:endParaRPr>
                    </a:p>
                    <a:p>
                      <a:pPr>
                        <a:spcAft>
                          <a:spcPts val="0"/>
                        </a:spcAft>
                      </a:pPr>
                      <a:r>
                        <a:rPr lang="en-NZ" sz="900" kern="1200" dirty="0">
                          <a:solidFill>
                            <a:schemeClr val="tx2"/>
                          </a:solidFill>
                          <a:effectLst/>
                        </a:rPr>
                        <a:t>Kings College</a:t>
                      </a:r>
                      <a:endParaRPr lang="en-NZ" sz="1100" dirty="0">
                        <a:solidFill>
                          <a:schemeClr val="tx2"/>
                        </a:solidFill>
                        <a:effectLst/>
                      </a:endParaRPr>
                    </a:p>
                    <a:p>
                      <a:pPr>
                        <a:spcAft>
                          <a:spcPts val="0"/>
                        </a:spcAft>
                      </a:pPr>
                      <a:r>
                        <a:rPr lang="en-NZ" sz="900" kern="1200" dirty="0">
                          <a:solidFill>
                            <a:schemeClr val="tx2"/>
                          </a:solidFill>
                          <a:effectLst/>
                        </a:rPr>
                        <a:t>Wellington Girls </a:t>
                      </a:r>
                      <a:r>
                        <a:rPr lang="en-NZ" sz="900" kern="1200" dirty="0" smtClean="0">
                          <a:solidFill>
                            <a:schemeClr val="tx2"/>
                          </a:solidFill>
                          <a:effectLst/>
                        </a:rPr>
                        <a:t>College</a:t>
                      </a:r>
                    </a:p>
                    <a:p>
                      <a:pPr>
                        <a:spcAft>
                          <a:spcPts val="0"/>
                        </a:spcAft>
                      </a:pPr>
                      <a:r>
                        <a:rPr lang="en-NZ" sz="900" kern="1200" dirty="0" smtClean="0">
                          <a:solidFill>
                            <a:schemeClr val="tx2"/>
                          </a:solidFill>
                          <a:effectLst/>
                          <a:latin typeface="Calibri"/>
                          <a:ea typeface="Calibri"/>
                          <a:cs typeface="Times New Roman"/>
                        </a:rPr>
                        <a:t>The Ministry of Education</a:t>
                      </a:r>
                      <a:endParaRPr lang="en-NZ" sz="1100" dirty="0">
                        <a:solidFill>
                          <a:schemeClr val="tx2"/>
                        </a:solidFill>
                        <a:effectLst/>
                        <a:latin typeface="Calibri"/>
                        <a:ea typeface="Calibri"/>
                        <a:cs typeface="Times New Roman"/>
                      </a:endParaRPr>
                    </a:p>
                  </a:txBody>
                  <a:tcPr marL="68580" marR="68580" marT="0" marB="0">
                    <a:noFill/>
                  </a:tcPr>
                </a:tc>
              </a:tr>
            </a:tbl>
          </a:graphicData>
        </a:graphic>
      </p:graphicFrame>
      <p:sp>
        <p:nvSpPr>
          <p:cNvPr id="7" name="Rounded Rectangle 6"/>
          <p:cNvSpPr/>
          <p:nvPr/>
        </p:nvSpPr>
        <p:spPr>
          <a:xfrm>
            <a:off x="539552" y="692696"/>
            <a:ext cx="8604448" cy="35283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1200" dirty="0" smtClean="0">
                <a:solidFill>
                  <a:schemeClr val="tx2"/>
                </a:solidFill>
              </a:rPr>
              <a:t>We </a:t>
            </a:r>
            <a:r>
              <a:rPr lang="en-NZ" sz="1200" dirty="0">
                <a:solidFill>
                  <a:schemeClr val="tx2"/>
                </a:solidFill>
              </a:rPr>
              <a:t>would like to thank all the young people who have participated in this study and taken the time to share their experiences with us. They have been generous in their time and in the effort they have put into answering a complex questionnaire. Many of the youth who participated in this research also nominated an adult who knew a lot about them (PMK) who we could interview. We would like to thank all the PMK who generously gave their time to this study.   </a:t>
            </a:r>
          </a:p>
          <a:p>
            <a:endParaRPr lang="en-NZ" sz="1200" dirty="0" smtClean="0">
              <a:solidFill>
                <a:schemeClr val="tx2"/>
              </a:solidFill>
            </a:endParaRPr>
          </a:p>
          <a:p>
            <a:r>
              <a:rPr lang="en-NZ" sz="1200" dirty="0" smtClean="0">
                <a:solidFill>
                  <a:schemeClr val="tx2"/>
                </a:solidFill>
              </a:rPr>
              <a:t>The </a:t>
            </a:r>
            <a:r>
              <a:rPr lang="en-NZ" sz="1200" dirty="0">
                <a:solidFill>
                  <a:schemeClr val="tx2"/>
                </a:solidFill>
              </a:rPr>
              <a:t>following individuals and organisations have provided intensive support to us at various points in the study. Professor Michael </a:t>
            </a:r>
            <a:r>
              <a:rPr lang="en-NZ" sz="1200" dirty="0" err="1">
                <a:solidFill>
                  <a:schemeClr val="tx2"/>
                </a:solidFill>
              </a:rPr>
              <a:t>Ungar</a:t>
            </a:r>
            <a:r>
              <a:rPr lang="en-NZ" sz="1200" dirty="0">
                <a:solidFill>
                  <a:schemeClr val="tx2"/>
                </a:solidFill>
              </a:rPr>
              <a:t> and Dr Linda Liebenberg at the Resilience Research Centre based at Dalhousie University in Halifax Canada provided the methodologies and research materials and supported us in applying their ground-breaking Canadian study in New Zealand. They have provided enormous amounts of ongoing support to the project. </a:t>
            </a:r>
            <a:r>
              <a:rPr lang="en-NZ" sz="1200" dirty="0" err="1">
                <a:solidFill>
                  <a:schemeClr val="tx2"/>
                </a:solidFill>
              </a:rPr>
              <a:t>Kāpiti</a:t>
            </a:r>
            <a:r>
              <a:rPr lang="en-NZ" sz="1200" dirty="0">
                <a:solidFill>
                  <a:schemeClr val="tx2"/>
                </a:solidFill>
              </a:rPr>
              <a:t> Youth Support (KYS) and particularly </a:t>
            </a:r>
            <a:r>
              <a:rPr lang="en-NZ" sz="1200" dirty="0" err="1">
                <a:solidFill>
                  <a:schemeClr val="tx2"/>
                </a:solidFill>
              </a:rPr>
              <a:t>Raechel</a:t>
            </a:r>
            <a:r>
              <a:rPr lang="en-NZ" sz="1200" dirty="0">
                <a:solidFill>
                  <a:schemeClr val="tx2"/>
                </a:solidFill>
              </a:rPr>
              <a:t> the Manager and Briar the social worker, Presbyterian Support Upper South Island, and in particular Sue Quinn, the Highbury </a:t>
            </a:r>
            <a:r>
              <a:rPr lang="en-NZ" sz="1200" dirty="0" err="1">
                <a:solidFill>
                  <a:schemeClr val="tx2"/>
                </a:solidFill>
              </a:rPr>
              <a:t>Whānau</a:t>
            </a:r>
            <a:r>
              <a:rPr lang="en-NZ" sz="1200" dirty="0">
                <a:solidFill>
                  <a:schemeClr val="tx2"/>
                </a:solidFill>
              </a:rPr>
              <a:t> Centre and particularly Michelle Swain and Anjali Butler,  Pete Butler and his team at START, Youth Transitions in </a:t>
            </a:r>
            <a:r>
              <a:rPr lang="en-NZ" sz="1200" dirty="0" err="1">
                <a:solidFill>
                  <a:schemeClr val="tx2"/>
                </a:solidFill>
              </a:rPr>
              <a:t>Palmerston</a:t>
            </a:r>
            <a:r>
              <a:rPr lang="en-NZ" sz="1200" dirty="0">
                <a:solidFill>
                  <a:schemeClr val="tx2"/>
                </a:solidFill>
              </a:rPr>
              <a:t> North. Special thanks to Barbara, Vicki and the team at </a:t>
            </a:r>
            <a:r>
              <a:rPr lang="en-NZ" sz="1200" dirty="0" err="1">
                <a:solidFill>
                  <a:schemeClr val="tx2"/>
                </a:solidFill>
              </a:rPr>
              <a:t>Otago</a:t>
            </a:r>
            <a:r>
              <a:rPr lang="en-NZ" sz="1200" dirty="0">
                <a:solidFill>
                  <a:schemeClr val="tx2"/>
                </a:solidFill>
              </a:rPr>
              <a:t> Youth Wellness Trust who provided assistance and support to the Dunedin research team for the duration of the study. The Ministry of Social Development, and particularly Child Youth and </a:t>
            </a:r>
            <a:r>
              <a:rPr lang="en-NZ" sz="1200" dirty="0" smtClean="0">
                <a:solidFill>
                  <a:schemeClr val="tx2"/>
                </a:solidFill>
              </a:rPr>
              <a:t>Family, </a:t>
            </a:r>
            <a:r>
              <a:rPr lang="en-NZ" sz="1200" dirty="0">
                <a:solidFill>
                  <a:schemeClr val="tx2"/>
                </a:solidFill>
              </a:rPr>
              <a:t>The Families Commission, as well as the Department of Corrections also provided ongoing support at various stages in the research which would like to acknowledge. We also acknowledge the contribution of the Victoria University Research Trust and its staff; The Donald Beasley Institute; </a:t>
            </a:r>
            <a:r>
              <a:rPr lang="en-NZ" sz="1200" dirty="0" err="1">
                <a:solidFill>
                  <a:schemeClr val="tx2"/>
                </a:solidFill>
              </a:rPr>
              <a:t>Youthline</a:t>
            </a:r>
            <a:r>
              <a:rPr lang="en-NZ" sz="1200" dirty="0">
                <a:solidFill>
                  <a:schemeClr val="tx2"/>
                </a:solidFill>
              </a:rPr>
              <a:t> Auckland and </a:t>
            </a:r>
            <a:r>
              <a:rPr lang="en-NZ" sz="1200" dirty="0" err="1">
                <a:solidFill>
                  <a:schemeClr val="tx2"/>
                </a:solidFill>
              </a:rPr>
              <a:t>Otago</a:t>
            </a:r>
            <a:r>
              <a:rPr lang="en-NZ" sz="1200" dirty="0">
                <a:solidFill>
                  <a:schemeClr val="tx2"/>
                </a:solidFill>
              </a:rPr>
              <a:t> University. Finally, we would like to thank and acknowledge the Ministry of Business Innovation and Employment for funding this research. In addition to this many organisations across the country supported the research at various stages in its development and we would like to thank them for everything they have done to contribute to the research:</a:t>
            </a:r>
          </a:p>
        </p:txBody>
      </p:sp>
    </p:spTree>
    <p:extLst>
      <p:ext uri="{BB962C8B-B14F-4D97-AF65-F5344CB8AC3E}">
        <p14:creationId xmlns:p14="http://schemas.microsoft.com/office/powerpoint/2010/main" val="29014538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Line 2"/>
          <p:cNvSpPr>
            <a:spLocks noChangeShapeType="1"/>
          </p:cNvSpPr>
          <p:nvPr/>
        </p:nvSpPr>
        <p:spPr bwMode="auto">
          <a:xfrm flipV="1">
            <a:off x="1828800" y="2511432"/>
            <a:ext cx="0" cy="332555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3555" name="Line 3"/>
          <p:cNvSpPr>
            <a:spLocks noChangeShapeType="1"/>
          </p:cNvSpPr>
          <p:nvPr/>
        </p:nvSpPr>
        <p:spPr bwMode="auto">
          <a:xfrm>
            <a:off x="1828800" y="5829300"/>
            <a:ext cx="5232400" cy="7682"/>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3556" name="Text Box 4"/>
          <p:cNvSpPr txBox="1">
            <a:spLocks noChangeArrowheads="1"/>
          </p:cNvSpPr>
          <p:nvPr/>
        </p:nvSpPr>
        <p:spPr bwMode="auto">
          <a:xfrm rot="-5423873">
            <a:off x="-74038" y="3820255"/>
            <a:ext cx="30761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dirty="0">
                <a:latin typeface="+mn-lt"/>
              </a:rPr>
              <a:t>Level of Functioning</a:t>
            </a:r>
            <a:endParaRPr lang="en-CA" dirty="0">
              <a:latin typeface="+mn-lt"/>
            </a:endParaRPr>
          </a:p>
        </p:txBody>
      </p:sp>
      <p:sp>
        <p:nvSpPr>
          <p:cNvPr id="23557" name="Text Box 5"/>
          <p:cNvSpPr txBox="1">
            <a:spLocks noChangeArrowheads="1"/>
          </p:cNvSpPr>
          <p:nvPr/>
        </p:nvSpPr>
        <p:spPr bwMode="auto">
          <a:xfrm>
            <a:off x="3619500" y="5844602"/>
            <a:ext cx="1422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dirty="0">
                <a:latin typeface="+mn-lt"/>
              </a:rPr>
              <a:t>Time</a:t>
            </a:r>
            <a:endParaRPr lang="en-CA" dirty="0">
              <a:latin typeface="+mn-lt"/>
            </a:endParaRPr>
          </a:p>
        </p:txBody>
      </p:sp>
      <p:sp>
        <p:nvSpPr>
          <p:cNvPr id="23558" name="Line 6"/>
          <p:cNvSpPr>
            <a:spLocks noChangeShapeType="1"/>
          </p:cNvSpPr>
          <p:nvPr/>
        </p:nvSpPr>
        <p:spPr bwMode="auto">
          <a:xfrm flipV="1">
            <a:off x="5181600" y="2708919"/>
            <a:ext cx="0" cy="3070020"/>
          </a:xfrm>
          <a:prstGeom prst="line">
            <a:avLst/>
          </a:prstGeom>
          <a:noFill/>
          <a:ln w="9525">
            <a:solidFill>
              <a:schemeClr val="tx1"/>
            </a:solidFill>
            <a:prstDash val="dashDot"/>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3561" name="Text Box 9"/>
          <p:cNvSpPr txBox="1">
            <a:spLocks noChangeArrowheads="1"/>
          </p:cNvSpPr>
          <p:nvPr/>
        </p:nvSpPr>
        <p:spPr bwMode="auto">
          <a:xfrm>
            <a:off x="6156176" y="3492099"/>
            <a:ext cx="2133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000" dirty="0" smtClean="0">
                <a:latin typeface="+mn-lt"/>
              </a:rPr>
              <a:t>Expected/</a:t>
            </a:r>
          </a:p>
          <a:p>
            <a:pPr eaLnBrk="1" hangingPunct="1"/>
            <a:r>
              <a:rPr lang="en-US" sz="2000" dirty="0" smtClean="0">
                <a:latin typeface="+mn-lt"/>
              </a:rPr>
              <a:t>Actual</a:t>
            </a:r>
            <a:endParaRPr lang="en-CA" sz="2000" dirty="0">
              <a:latin typeface="+mn-lt"/>
            </a:endParaRPr>
          </a:p>
        </p:txBody>
      </p:sp>
      <p:sp>
        <p:nvSpPr>
          <p:cNvPr id="23562" name="Line 10"/>
          <p:cNvSpPr>
            <a:spLocks noChangeShapeType="1"/>
          </p:cNvSpPr>
          <p:nvPr/>
        </p:nvSpPr>
        <p:spPr bwMode="auto">
          <a:xfrm flipV="1">
            <a:off x="3429000" y="2708918"/>
            <a:ext cx="0" cy="3089071"/>
          </a:xfrm>
          <a:prstGeom prst="line">
            <a:avLst/>
          </a:prstGeom>
          <a:noFill/>
          <a:ln w="9525">
            <a:solidFill>
              <a:schemeClr val="tx1"/>
            </a:solidFill>
            <a:prstDash val="dashDot"/>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3564" name="Line 12"/>
          <p:cNvSpPr>
            <a:spLocks noChangeShapeType="1"/>
          </p:cNvSpPr>
          <p:nvPr/>
        </p:nvSpPr>
        <p:spPr bwMode="auto">
          <a:xfrm>
            <a:off x="2705100" y="4017229"/>
            <a:ext cx="3175000" cy="0"/>
          </a:xfrm>
          <a:prstGeom prst="line">
            <a:avLst/>
          </a:prstGeom>
          <a:noFill/>
          <a:ln w="28575">
            <a:solidFill>
              <a:schemeClr val="tx1"/>
            </a:solidFill>
            <a:prstDash val="sysDot"/>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23565" name="Line 13"/>
          <p:cNvSpPr>
            <a:spLocks noChangeShapeType="1"/>
          </p:cNvSpPr>
          <p:nvPr/>
        </p:nvSpPr>
        <p:spPr bwMode="auto">
          <a:xfrm flipV="1">
            <a:off x="2692400" y="3737769"/>
            <a:ext cx="3251200" cy="11929"/>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2" name="Title 1"/>
          <p:cNvSpPr>
            <a:spLocks noGrp="1"/>
          </p:cNvSpPr>
          <p:nvPr>
            <p:ph type="title"/>
          </p:nvPr>
        </p:nvSpPr>
        <p:spPr>
          <a:xfrm>
            <a:off x="246062" y="930275"/>
            <a:ext cx="8718425" cy="1143000"/>
          </a:xfrm>
        </p:spPr>
        <p:txBody>
          <a:bodyPr/>
          <a:lstStyle/>
          <a:p>
            <a:r>
              <a:rPr lang="en-CA" dirty="0" smtClean="0"/>
              <a:t>Patterns of positive development</a:t>
            </a:r>
            <a:endParaRPr lang="en-CA" dirty="0"/>
          </a:p>
        </p:txBody>
      </p:sp>
      <p:sp>
        <p:nvSpPr>
          <p:cNvPr id="13" name="Footer Placeholder 3"/>
          <p:cNvSpPr txBox="1">
            <a:spLocks/>
          </p:cNvSpPr>
          <p:nvPr/>
        </p:nvSpPr>
        <p:spPr bwMode="auto">
          <a:xfrm>
            <a:off x="6660232" y="6381328"/>
            <a:ext cx="2351087" cy="365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200" b="1" kern="1200" smtClean="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dirty="0" smtClean="0"/>
              <a:t>© RRC</a:t>
            </a:r>
            <a:endParaRPr lang="en-US" dirty="0"/>
          </a:p>
        </p:txBody>
      </p:sp>
    </p:spTree>
    <p:extLst>
      <p:ext uri="{BB962C8B-B14F-4D97-AF65-F5344CB8AC3E}">
        <p14:creationId xmlns:p14="http://schemas.microsoft.com/office/powerpoint/2010/main" val="13078819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Line 2"/>
          <p:cNvSpPr>
            <a:spLocks noChangeShapeType="1"/>
          </p:cNvSpPr>
          <p:nvPr/>
        </p:nvSpPr>
        <p:spPr bwMode="auto">
          <a:xfrm flipV="1">
            <a:off x="1447800" y="2420887"/>
            <a:ext cx="0" cy="3235057"/>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3555" name="Line 3"/>
          <p:cNvSpPr>
            <a:spLocks noChangeShapeType="1"/>
          </p:cNvSpPr>
          <p:nvPr/>
        </p:nvSpPr>
        <p:spPr bwMode="auto">
          <a:xfrm>
            <a:off x="1447800" y="5655945"/>
            <a:ext cx="6807200" cy="0"/>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3556" name="Text Box 4"/>
          <p:cNvSpPr txBox="1">
            <a:spLocks noChangeArrowheads="1"/>
          </p:cNvSpPr>
          <p:nvPr/>
        </p:nvSpPr>
        <p:spPr bwMode="auto">
          <a:xfrm rot="-5423873">
            <a:off x="-677080" y="3687963"/>
            <a:ext cx="3316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dirty="0">
                <a:latin typeface="+mn-lt"/>
              </a:rPr>
              <a:t>Level of Functioning</a:t>
            </a:r>
            <a:endParaRPr lang="en-CA" dirty="0">
              <a:latin typeface="+mn-lt"/>
            </a:endParaRPr>
          </a:p>
        </p:txBody>
      </p:sp>
      <p:sp>
        <p:nvSpPr>
          <p:cNvPr id="23557" name="Text Box 5"/>
          <p:cNvSpPr txBox="1">
            <a:spLocks noChangeArrowheads="1"/>
          </p:cNvSpPr>
          <p:nvPr/>
        </p:nvSpPr>
        <p:spPr bwMode="auto">
          <a:xfrm>
            <a:off x="4191000" y="6113145"/>
            <a:ext cx="1422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dirty="0">
                <a:latin typeface="+mn-lt"/>
              </a:rPr>
              <a:t>Time</a:t>
            </a:r>
            <a:endParaRPr lang="en-CA" dirty="0">
              <a:latin typeface="+mn-lt"/>
            </a:endParaRPr>
          </a:p>
        </p:txBody>
      </p:sp>
      <p:sp>
        <p:nvSpPr>
          <p:cNvPr id="23558" name="Line 6"/>
          <p:cNvSpPr>
            <a:spLocks noChangeShapeType="1"/>
          </p:cNvSpPr>
          <p:nvPr/>
        </p:nvSpPr>
        <p:spPr bwMode="auto">
          <a:xfrm flipV="1">
            <a:off x="4800600" y="2420887"/>
            <a:ext cx="0" cy="3177908"/>
          </a:xfrm>
          <a:prstGeom prst="line">
            <a:avLst/>
          </a:prstGeom>
          <a:noFill/>
          <a:ln w="9525">
            <a:solidFill>
              <a:schemeClr val="tx1"/>
            </a:solidFill>
            <a:prstDash val="dashDot"/>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3559" name="Text Box 7"/>
          <p:cNvSpPr txBox="1">
            <a:spLocks noChangeArrowheads="1"/>
          </p:cNvSpPr>
          <p:nvPr/>
        </p:nvSpPr>
        <p:spPr bwMode="auto">
          <a:xfrm>
            <a:off x="4419600" y="5694045"/>
            <a:ext cx="2743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000" dirty="0">
                <a:latin typeface="+mn-lt"/>
              </a:rPr>
              <a:t>Chronic Stressors</a:t>
            </a:r>
            <a:endParaRPr lang="en-CA" sz="2000" dirty="0">
              <a:latin typeface="+mn-lt"/>
            </a:endParaRPr>
          </a:p>
        </p:txBody>
      </p:sp>
      <p:sp>
        <p:nvSpPr>
          <p:cNvPr id="23560" name="Line 8"/>
          <p:cNvSpPr>
            <a:spLocks noChangeShapeType="1"/>
          </p:cNvSpPr>
          <p:nvPr/>
        </p:nvSpPr>
        <p:spPr bwMode="auto">
          <a:xfrm>
            <a:off x="1447800" y="3427095"/>
            <a:ext cx="70104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3561" name="Text Box 9"/>
          <p:cNvSpPr txBox="1">
            <a:spLocks noChangeArrowheads="1"/>
          </p:cNvSpPr>
          <p:nvPr/>
        </p:nvSpPr>
        <p:spPr bwMode="auto">
          <a:xfrm>
            <a:off x="5562600" y="5176520"/>
            <a:ext cx="2133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000" dirty="0">
                <a:latin typeface="+mn-lt"/>
              </a:rPr>
              <a:t>Expected</a:t>
            </a:r>
            <a:endParaRPr lang="en-CA" sz="2000" dirty="0">
              <a:latin typeface="+mn-lt"/>
            </a:endParaRPr>
          </a:p>
        </p:txBody>
      </p:sp>
      <p:sp>
        <p:nvSpPr>
          <p:cNvPr id="23562" name="Line 10"/>
          <p:cNvSpPr>
            <a:spLocks noChangeShapeType="1"/>
          </p:cNvSpPr>
          <p:nvPr/>
        </p:nvSpPr>
        <p:spPr bwMode="auto">
          <a:xfrm flipV="1">
            <a:off x="3048000" y="2420887"/>
            <a:ext cx="0" cy="3196958"/>
          </a:xfrm>
          <a:prstGeom prst="line">
            <a:avLst/>
          </a:prstGeom>
          <a:noFill/>
          <a:ln w="9525">
            <a:solidFill>
              <a:schemeClr val="tx1"/>
            </a:solidFill>
            <a:prstDash val="dashDot"/>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3563" name="Text Box 11"/>
          <p:cNvSpPr txBox="1">
            <a:spLocks noChangeArrowheads="1"/>
          </p:cNvSpPr>
          <p:nvPr/>
        </p:nvSpPr>
        <p:spPr bwMode="auto">
          <a:xfrm>
            <a:off x="1451978" y="5678775"/>
            <a:ext cx="27390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spcBef>
                <a:spcPct val="50000"/>
              </a:spcBef>
            </a:pPr>
            <a:r>
              <a:rPr lang="en-US" sz="2000" dirty="0">
                <a:latin typeface="+mn-lt"/>
              </a:rPr>
              <a:t>Acute Stressor/trauma</a:t>
            </a:r>
            <a:endParaRPr lang="en-CA" sz="2000" dirty="0">
              <a:latin typeface="+mn-lt"/>
            </a:endParaRPr>
          </a:p>
        </p:txBody>
      </p:sp>
      <p:sp>
        <p:nvSpPr>
          <p:cNvPr id="23564" name="Line 12"/>
          <p:cNvSpPr>
            <a:spLocks noChangeShapeType="1"/>
          </p:cNvSpPr>
          <p:nvPr/>
        </p:nvSpPr>
        <p:spPr bwMode="auto">
          <a:xfrm>
            <a:off x="2362200" y="3484245"/>
            <a:ext cx="3200400" cy="1828800"/>
          </a:xfrm>
          <a:prstGeom prst="line">
            <a:avLst/>
          </a:prstGeom>
          <a:noFill/>
          <a:ln w="28575">
            <a:solidFill>
              <a:schemeClr val="tx1"/>
            </a:solidFill>
            <a:prstDash val="sysDot"/>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23565" name="Line 13"/>
          <p:cNvSpPr>
            <a:spLocks noChangeShapeType="1"/>
          </p:cNvSpPr>
          <p:nvPr/>
        </p:nvSpPr>
        <p:spPr bwMode="auto">
          <a:xfrm>
            <a:off x="2362200" y="3408045"/>
            <a:ext cx="3200400" cy="1143000"/>
          </a:xfrm>
          <a:prstGeom prst="line">
            <a:avLst/>
          </a:prstGeom>
          <a:noFill/>
          <a:ln w="2857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23566" name="Text Box 14"/>
          <p:cNvSpPr txBox="1">
            <a:spLocks noChangeArrowheads="1"/>
          </p:cNvSpPr>
          <p:nvPr/>
        </p:nvSpPr>
        <p:spPr bwMode="auto">
          <a:xfrm>
            <a:off x="5562600" y="4398645"/>
            <a:ext cx="2133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000" dirty="0">
                <a:latin typeface="+mn-lt"/>
              </a:rPr>
              <a:t>Actual</a:t>
            </a:r>
            <a:endParaRPr lang="en-CA" sz="2000" dirty="0">
              <a:latin typeface="+mn-lt"/>
            </a:endParaRPr>
          </a:p>
        </p:txBody>
      </p:sp>
      <p:sp>
        <p:nvSpPr>
          <p:cNvPr id="23567" name="AutoShape 15"/>
          <p:cNvSpPr>
            <a:spLocks/>
          </p:cNvSpPr>
          <p:nvPr/>
        </p:nvSpPr>
        <p:spPr bwMode="auto">
          <a:xfrm>
            <a:off x="6743700" y="4398644"/>
            <a:ext cx="228600" cy="1114425"/>
          </a:xfrm>
          <a:prstGeom prst="rightBrace">
            <a:avLst>
              <a:gd name="adj1" fmla="val 27778"/>
              <a:gd name="adj2" fmla="val 5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3568" name="Text Box 16"/>
          <p:cNvSpPr txBox="1">
            <a:spLocks noChangeArrowheads="1"/>
          </p:cNvSpPr>
          <p:nvPr/>
        </p:nvSpPr>
        <p:spPr bwMode="auto">
          <a:xfrm>
            <a:off x="7035800" y="4555490"/>
            <a:ext cx="2438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2000" dirty="0" smtClean="0">
                <a:latin typeface="+mn-lt"/>
              </a:rPr>
              <a:t>“Hidden </a:t>
            </a:r>
          </a:p>
          <a:p>
            <a:pPr eaLnBrk="1" hangingPunct="1"/>
            <a:r>
              <a:rPr lang="en-US" sz="2000" dirty="0" smtClean="0">
                <a:latin typeface="+mn-lt"/>
              </a:rPr>
              <a:t>Resilience”</a:t>
            </a:r>
            <a:endParaRPr lang="en-CA" sz="2000" dirty="0">
              <a:latin typeface="+mn-lt"/>
            </a:endParaRPr>
          </a:p>
        </p:txBody>
      </p:sp>
      <p:sp>
        <p:nvSpPr>
          <p:cNvPr id="2" name="Title 1"/>
          <p:cNvSpPr>
            <a:spLocks noGrp="1"/>
          </p:cNvSpPr>
          <p:nvPr>
            <p:ph type="title"/>
          </p:nvPr>
        </p:nvSpPr>
        <p:spPr>
          <a:xfrm>
            <a:off x="246062" y="930275"/>
            <a:ext cx="8790433" cy="1143000"/>
          </a:xfrm>
        </p:spPr>
        <p:txBody>
          <a:bodyPr>
            <a:normAutofit fontScale="90000"/>
          </a:bodyPr>
          <a:lstStyle/>
          <a:p>
            <a:r>
              <a:rPr lang="en-US" sz="4000" dirty="0"/>
              <a:t>Patterns of Positive </a:t>
            </a:r>
            <a:r>
              <a:rPr lang="en-US" sz="4000" dirty="0" smtClean="0"/>
              <a:t>Development</a:t>
            </a:r>
            <a:br>
              <a:rPr lang="en-US" sz="4000" dirty="0" smtClean="0"/>
            </a:br>
            <a:r>
              <a:rPr lang="en-US" sz="4000" dirty="0" smtClean="0"/>
              <a:t>Under Adversity</a:t>
            </a:r>
            <a:endParaRPr lang="en-CA" sz="4000" dirty="0"/>
          </a:p>
        </p:txBody>
      </p:sp>
      <p:sp>
        <p:nvSpPr>
          <p:cNvPr id="19" name="Footer Placeholder 3"/>
          <p:cNvSpPr txBox="1">
            <a:spLocks/>
          </p:cNvSpPr>
          <p:nvPr/>
        </p:nvSpPr>
        <p:spPr bwMode="auto">
          <a:xfrm>
            <a:off x="6660232" y="6381328"/>
            <a:ext cx="2351087" cy="365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200" b="1" kern="1200" smtClean="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dirty="0" smtClean="0"/>
              <a:t>© RRC</a:t>
            </a:r>
            <a:endParaRPr lang="en-US" dirty="0"/>
          </a:p>
        </p:txBody>
      </p:sp>
    </p:spTree>
    <p:extLst>
      <p:ext uri="{BB962C8B-B14F-4D97-AF65-F5344CB8AC3E}">
        <p14:creationId xmlns:p14="http://schemas.microsoft.com/office/powerpoint/2010/main" val="20108978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64"/>
                                        </p:tgtEl>
                                        <p:attrNameLst>
                                          <p:attrName>style.visibility</p:attrName>
                                        </p:attrNameLst>
                                      </p:cBhvr>
                                      <p:to>
                                        <p:strVal val="visible"/>
                                      </p:to>
                                    </p:set>
                                    <p:animEffect transition="in" filter="fade">
                                      <p:cBhvr>
                                        <p:cTn id="7" dur="500"/>
                                        <p:tgtEl>
                                          <p:spTgt spid="2356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561"/>
                                        </p:tgtEl>
                                        <p:attrNameLst>
                                          <p:attrName>style.visibility</p:attrName>
                                        </p:attrNameLst>
                                      </p:cBhvr>
                                      <p:to>
                                        <p:strVal val="visible"/>
                                      </p:to>
                                    </p:set>
                                    <p:animEffect transition="in" filter="fade">
                                      <p:cBhvr>
                                        <p:cTn id="10" dur="500"/>
                                        <p:tgtEl>
                                          <p:spTgt spid="2356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565"/>
                                        </p:tgtEl>
                                        <p:attrNameLst>
                                          <p:attrName>style.visibility</p:attrName>
                                        </p:attrNameLst>
                                      </p:cBhvr>
                                      <p:to>
                                        <p:strVal val="visible"/>
                                      </p:to>
                                    </p:set>
                                    <p:animEffect transition="in" filter="fade">
                                      <p:cBhvr>
                                        <p:cTn id="15" dur="500"/>
                                        <p:tgtEl>
                                          <p:spTgt spid="2356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566"/>
                                        </p:tgtEl>
                                        <p:attrNameLst>
                                          <p:attrName>style.visibility</p:attrName>
                                        </p:attrNameLst>
                                      </p:cBhvr>
                                      <p:to>
                                        <p:strVal val="visible"/>
                                      </p:to>
                                    </p:set>
                                    <p:animEffect transition="in" filter="fade">
                                      <p:cBhvr>
                                        <p:cTn id="18" dur="500"/>
                                        <p:tgtEl>
                                          <p:spTgt spid="2356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23567"/>
                                        </p:tgtEl>
                                        <p:attrNameLst>
                                          <p:attrName>style.visibility</p:attrName>
                                        </p:attrNameLst>
                                      </p:cBhvr>
                                      <p:to>
                                        <p:strVal val="visible"/>
                                      </p:to>
                                    </p:set>
                                    <p:animEffect transition="in" filter="fade">
                                      <p:cBhvr>
                                        <p:cTn id="23" dur="1000"/>
                                        <p:tgtEl>
                                          <p:spTgt spid="23567"/>
                                        </p:tgtEl>
                                      </p:cBhvr>
                                    </p:animEffect>
                                    <p:anim calcmode="lin" valueType="num">
                                      <p:cBhvr>
                                        <p:cTn id="24" dur="1000" fill="hold"/>
                                        <p:tgtEl>
                                          <p:spTgt spid="23567"/>
                                        </p:tgtEl>
                                        <p:attrNameLst>
                                          <p:attrName>ppt_x</p:attrName>
                                        </p:attrNameLst>
                                      </p:cBhvr>
                                      <p:tavLst>
                                        <p:tav tm="0">
                                          <p:val>
                                            <p:strVal val="#ppt_x"/>
                                          </p:val>
                                        </p:tav>
                                        <p:tav tm="100000">
                                          <p:val>
                                            <p:strVal val="#ppt_x"/>
                                          </p:val>
                                        </p:tav>
                                      </p:tavLst>
                                    </p:anim>
                                    <p:anim calcmode="lin" valueType="num">
                                      <p:cBhvr>
                                        <p:cTn id="25" dur="1000" fill="hold"/>
                                        <p:tgtEl>
                                          <p:spTgt spid="2356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3568"/>
                                        </p:tgtEl>
                                        <p:attrNameLst>
                                          <p:attrName>style.visibility</p:attrName>
                                        </p:attrNameLst>
                                      </p:cBhvr>
                                      <p:to>
                                        <p:strVal val="visible"/>
                                      </p:to>
                                    </p:set>
                                    <p:animEffect transition="in" filter="fade">
                                      <p:cBhvr>
                                        <p:cTn id="28" dur="1000"/>
                                        <p:tgtEl>
                                          <p:spTgt spid="23568"/>
                                        </p:tgtEl>
                                      </p:cBhvr>
                                    </p:animEffect>
                                    <p:anim calcmode="lin" valueType="num">
                                      <p:cBhvr>
                                        <p:cTn id="29" dur="1000" fill="hold"/>
                                        <p:tgtEl>
                                          <p:spTgt spid="23568"/>
                                        </p:tgtEl>
                                        <p:attrNameLst>
                                          <p:attrName>ppt_x</p:attrName>
                                        </p:attrNameLst>
                                      </p:cBhvr>
                                      <p:tavLst>
                                        <p:tav tm="0">
                                          <p:val>
                                            <p:strVal val="#ppt_x"/>
                                          </p:val>
                                        </p:tav>
                                        <p:tav tm="100000">
                                          <p:val>
                                            <p:strVal val="#ppt_x"/>
                                          </p:val>
                                        </p:tav>
                                      </p:tavLst>
                                    </p:anim>
                                    <p:anim calcmode="lin" valueType="num">
                                      <p:cBhvr>
                                        <p:cTn id="30" dur="1000" fill="hold"/>
                                        <p:tgtEl>
                                          <p:spTgt spid="235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1" grpId="0"/>
      <p:bldP spid="23564" grpId="0" animBg="1"/>
      <p:bldP spid="23565" grpId="0" animBg="1"/>
      <p:bldP spid="23566" grpId="0"/>
      <p:bldP spid="23567" grpId="0" animBg="1"/>
      <p:bldP spid="2356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txBox="1">
            <a:spLocks/>
          </p:cNvSpPr>
          <p:nvPr/>
        </p:nvSpPr>
        <p:spPr bwMode="auto">
          <a:xfrm>
            <a:off x="6660232" y="6381328"/>
            <a:ext cx="2351087" cy="365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200" b="1" kern="1200" smtClean="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dirty="0" smtClean="0"/>
              <a:t>© RRC</a:t>
            </a:r>
            <a:endParaRPr lang="en-US" dirty="0"/>
          </a:p>
        </p:txBody>
      </p:sp>
      <p:sp>
        <p:nvSpPr>
          <p:cNvPr id="2" name="Rectangle 1"/>
          <p:cNvSpPr/>
          <p:nvPr/>
        </p:nvSpPr>
        <p:spPr>
          <a:xfrm>
            <a:off x="1519558" y="2420888"/>
            <a:ext cx="631621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CA"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What is resilience?</a:t>
            </a:r>
            <a:endParaRPr lang="en-NZ"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42365629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0" y="593304"/>
            <a:ext cx="9144000" cy="6264696"/>
          </a:xfrm>
          <a:prstGeom prst="rect">
            <a:avLst/>
          </a:prstGeom>
        </p:spPr>
        <p:txBody>
          <a:bodyPr>
            <a:norm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CA" sz="2800" b="0" i="0" u="none" strike="noStrike" kern="0" cap="none" spc="0" normalizeH="0" baseline="0" noProof="0" dirty="0" smtClean="0">
                <a:ln>
                  <a:noFill/>
                </a:ln>
                <a:solidFill>
                  <a:schemeClr val="tx1"/>
                </a:solidFill>
                <a:effectLst/>
                <a:uLnTx/>
                <a:uFillTx/>
                <a:latin typeface="+mn-lt"/>
                <a:ea typeface="+mn-ea"/>
                <a:cs typeface="+mn-cs"/>
              </a:rPr>
              <a:t>In the presence of significant </a:t>
            </a:r>
            <a:r>
              <a:rPr kumimoji="0" lang="en-CA" sz="8000" b="0" i="0" u="none" strike="noStrike" kern="0" cap="none" spc="0" normalizeH="0" baseline="0" noProof="0" dirty="0" smtClean="0">
                <a:ln>
                  <a:noFill/>
                </a:ln>
                <a:solidFill>
                  <a:schemeClr val="tx1"/>
                </a:solidFill>
                <a:effectLst/>
                <a:uLnTx/>
                <a:uFillTx/>
                <a:latin typeface="Chiller" pitchFamily="82" charset="0"/>
                <a:ea typeface="+mn-ea"/>
                <a:cs typeface="+mn-cs"/>
              </a:rPr>
              <a:t>adversity</a:t>
            </a:r>
            <a:r>
              <a:rPr kumimoji="0" lang="en-CA" sz="3200" b="0" i="0" u="none" strike="noStrike" kern="0" cap="none" spc="0" normalizeH="0" baseline="0" noProof="0" dirty="0" smtClean="0">
                <a:ln>
                  <a:noFill/>
                </a:ln>
                <a:solidFill>
                  <a:schemeClr val="tx1"/>
                </a:solidFill>
                <a:effectLst/>
                <a:uLnTx/>
                <a:uFillTx/>
                <a:latin typeface="+mn-lt"/>
                <a:ea typeface="+mn-ea"/>
                <a:cs typeface="+mn-cs"/>
              </a:rPr>
              <a:t> </a:t>
            </a:r>
            <a:r>
              <a:rPr kumimoji="0" lang="en-CA" sz="6000" b="1" i="0" u="none" strike="noStrike" kern="0" cap="none" spc="0" normalizeH="0" baseline="0" noProof="0" dirty="0" smtClean="0">
                <a:ln>
                  <a:noFill/>
                </a:ln>
                <a:solidFill>
                  <a:schemeClr val="tx2">
                    <a:lumMod val="60000"/>
                    <a:lumOff val="40000"/>
                  </a:schemeClr>
                </a:solidFill>
                <a:effectLst/>
                <a:uLnTx/>
                <a:uFillTx/>
                <a:latin typeface="Bradley Hand ITC" pitchFamily="66" charset="0"/>
                <a:ea typeface="+mn-ea"/>
                <a:cs typeface="+mn-cs"/>
              </a:rPr>
              <a:t>resilience</a:t>
            </a:r>
            <a:r>
              <a:rPr kumimoji="0" lang="en-CA" sz="2800" b="1" i="0" u="none" strike="noStrike" kern="0" cap="none" spc="0" normalizeH="0" baseline="0" noProof="0" dirty="0" smtClean="0">
                <a:ln>
                  <a:noFill/>
                </a:ln>
                <a:solidFill>
                  <a:schemeClr val="tx2">
                    <a:lumMod val="60000"/>
                    <a:lumOff val="40000"/>
                  </a:schemeClr>
                </a:solidFill>
                <a:effectLst/>
                <a:uLnTx/>
                <a:uFillTx/>
                <a:latin typeface="Bradley Hand ITC" pitchFamily="66" charset="0"/>
                <a:ea typeface="+mn-ea"/>
                <a:cs typeface="+mn-cs"/>
              </a:rPr>
              <a:t> </a:t>
            </a:r>
            <a:r>
              <a:rPr kumimoji="0" lang="en-CA" sz="2800" b="0" i="0" u="none" strike="noStrike" kern="0" cap="none" spc="0" normalizeH="0" baseline="0" noProof="0" dirty="0" smtClean="0">
                <a:ln>
                  <a:noFill/>
                </a:ln>
                <a:solidFill>
                  <a:schemeClr val="tx1"/>
                </a:solidFill>
                <a:effectLst/>
                <a:uLnTx/>
                <a:uFillTx/>
                <a:latin typeface="+mn-lt"/>
                <a:ea typeface="+mn-ea"/>
                <a:cs typeface="+mn-cs"/>
              </a:rPr>
              <a:t>is the capacity of </a:t>
            </a:r>
            <a:r>
              <a:rPr kumimoji="0" lang="en-CA" sz="5400" b="0" i="0" u="none" strike="noStrike" kern="0" cap="none" spc="0" normalizeH="0" baseline="0" noProof="0" dirty="0" smtClean="0">
                <a:ln>
                  <a:noFill/>
                </a:ln>
                <a:solidFill>
                  <a:schemeClr val="tx1"/>
                </a:solidFill>
                <a:effectLst/>
                <a:uLnTx/>
                <a:uFillTx/>
                <a:latin typeface="MV Boli" pitchFamily="2" charset="0"/>
                <a:cs typeface="MV Boli" pitchFamily="2" charset="0"/>
              </a:rPr>
              <a:t>individuals</a:t>
            </a:r>
            <a:r>
              <a:rPr kumimoji="0" lang="en-CA" sz="2800" b="0" i="0" u="none" strike="noStrike" kern="0" cap="none" spc="0" normalizeH="0" baseline="0" noProof="0" dirty="0" smtClean="0">
                <a:ln>
                  <a:noFill/>
                </a:ln>
                <a:solidFill>
                  <a:schemeClr val="tx1"/>
                </a:solidFill>
                <a:effectLst/>
                <a:uLnTx/>
                <a:uFillTx/>
                <a:latin typeface="+mn-lt"/>
                <a:ea typeface="+mn-ea"/>
                <a:cs typeface="+mn-cs"/>
              </a:rPr>
              <a:t> to </a:t>
            </a:r>
            <a:r>
              <a:rPr kumimoji="0" lang="en-CA" sz="4400" b="0" i="0" u="none" strike="noStrike" kern="0" cap="none" spc="0" normalizeH="0" baseline="0" noProof="0" dirty="0" smtClean="0">
                <a:ln>
                  <a:noFill/>
                </a:ln>
                <a:solidFill>
                  <a:schemeClr val="accent6">
                    <a:lumMod val="75000"/>
                  </a:schemeClr>
                </a:solidFill>
                <a:effectLst/>
                <a:uLnTx/>
                <a:uFillTx/>
                <a:latin typeface="Copperplate Gothic Light" pitchFamily="34" charset="0"/>
                <a:ea typeface="+mn-ea"/>
                <a:cs typeface="+mn-cs"/>
              </a:rPr>
              <a:t>navigate</a:t>
            </a:r>
            <a:r>
              <a:rPr kumimoji="0" lang="en-CA" sz="2800" b="0" i="0" u="none" strike="noStrike" kern="0" cap="none" spc="0" normalizeH="0" baseline="0" noProof="0" dirty="0" smtClean="0">
                <a:ln>
                  <a:noFill/>
                </a:ln>
                <a:solidFill>
                  <a:schemeClr val="accent6">
                    <a:lumMod val="75000"/>
                  </a:schemeClr>
                </a:solidFill>
                <a:effectLst/>
                <a:uLnTx/>
                <a:uFillTx/>
                <a:latin typeface="+mn-lt"/>
                <a:ea typeface="+mn-ea"/>
                <a:cs typeface="+mn-cs"/>
              </a:rPr>
              <a:t> </a:t>
            </a:r>
            <a:r>
              <a:rPr kumimoji="0" lang="en-CA" sz="2800" b="0" i="0" u="none" strike="noStrike" kern="0" cap="none" spc="0" normalizeH="0" baseline="0" noProof="0" dirty="0" smtClean="0">
                <a:ln>
                  <a:noFill/>
                </a:ln>
                <a:solidFill>
                  <a:schemeClr val="tx1"/>
                </a:solidFill>
                <a:effectLst/>
                <a:uLnTx/>
                <a:uFillTx/>
                <a:latin typeface="+mn-lt"/>
                <a:ea typeface="+mn-ea"/>
                <a:cs typeface="+mn-cs"/>
              </a:rPr>
              <a:t>their way to the psychological, social, cultural and physical </a:t>
            </a:r>
            <a:r>
              <a:rPr kumimoji="0" lang="en-CA" sz="5400" b="1" i="0" u="none" strike="noStrike" kern="0" cap="none" spc="0" normalizeH="0" baseline="0" noProof="0" dirty="0" smtClean="0">
                <a:ln>
                  <a:noFill/>
                </a:ln>
                <a:solidFill>
                  <a:schemeClr val="accent3">
                    <a:lumMod val="75000"/>
                  </a:schemeClr>
                </a:solidFill>
                <a:effectLst/>
                <a:uLnTx/>
                <a:uFillTx/>
                <a:latin typeface="MV Boli" pitchFamily="2" charset="0"/>
                <a:ea typeface="+mn-ea"/>
                <a:cs typeface="MV Boli" pitchFamily="2" charset="0"/>
              </a:rPr>
              <a:t>resources</a:t>
            </a:r>
            <a:r>
              <a:rPr kumimoji="0" lang="en-CA" sz="2800" b="0" i="0" u="none" strike="noStrike" kern="0" cap="none" spc="0" normalizeH="0" baseline="0" noProof="0" dirty="0" smtClean="0">
                <a:ln>
                  <a:noFill/>
                </a:ln>
                <a:solidFill>
                  <a:schemeClr val="tx1"/>
                </a:solidFill>
                <a:effectLst/>
                <a:uLnTx/>
                <a:uFillTx/>
                <a:latin typeface="+mn-lt"/>
                <a:ea typeface="+mn-ea"/>
                <a:cs typeface="+mn-cs"/>
              </a:rPr>
              <a:t> that sustain their well-being and their capacity to individually and collectively </a:t>
            </a:r>
            <a:r>
              <a:rPr kumimoji="0" lang="en-CA" sz="5400" b="1" i="0" u="none" strike="noStrike" kern="0" cap="none" spc="0" normalizeH="0" baseline="0" noProof="0" dirty="0" smtClean="0">
                <a:ln>
                  <a:noFill/>
                </a:ln>
                <a:solidFill>
                  <a:schemeClr val="accent4">
                    <a:lumMod val="40000"/>
                    <a:lumOff val="60000"/>
                  </a:schemeClr>
                </a:solidFill>
                <a:effectLst/>
                <a:uLnTx/>
                <a:uFillTx/>
                <a:latin typeface="Berlin Sans FB" pitchFamily="34" charset="0"/>
                <a:ea typeface="+mn-ea"/>
                <a:cs typeface="Consolas" pitchFamily="49" charset="0"/>
              </a:rPr>
              <a:t>negotiate</a:t>
            </a:r>
            <a:r>
              <a:rPr kumimoji="0" lang="en-CA" sz="2800" b="0" i="0" u="none" strike="noStrike" kern="0" cap="none" spc="0" normalizeH="0" baseline="0" noProof="0" dirty="0" smtClean="0">
                <a:ln>
                  <a:noFill/>
                </a:ln>
                <a:solidFill>
                  <a:schemeClr val="tx1"/>
                </a:solidFill>
                <a:effectLst/>
                <a:uLnTx/>
                <a:uFillTx/>
                <a:latin typeface="+mn-lt"/>
                <a:ea typeface="+mn-ea"/>
                <a:cs typeface="+mn-cs"/>
              </a:rPr>
              <a:t> for these resources to be provided in culturally </a:t>
            </a:r>
            <a:r>
              <a:rPr kumimoji="0" lang="en-CA" sz="5400" b="0" i="0" u="none" strike="noStrike" kern="0" cap="none" spc="0" normalizeH="0" baseline="0" noProof="0" dirty="0" smtClean="0">
                <a:ln>
                  <a:noFill/>
                </a:ln>
                <a:solidFill>
                  <a:srgbClr val="C00000"/>
                </a:solidFill>
                <a:effectLst/>
                <a:uLnTx/>
                <a:uFillTx/>
                <a:latin typeface="Jokerman" pitchFamily="82" charset="0"/>
                <a:ea typeface="+mn-ea"/>
                <a:cs typeface="+mn-cs"/>
              </a:rPr>
              <a:t>meaningful</a:t>
            </a:r>
            <a:r>
              <a:rPr kumimoji="0" lang="en-CA" sz="2800" b="0" i="0" u="none" strike="noStrike" kern="0" cap="none" spc="0" normalizeH="0" baseline="0" noProof="0" dirty="0" smtClean="0">
                <a:ln>
                  <a:noFill/>
                </a:ln>
                <a:solidFill>
                  <a:schemeClr val="tx1"/>
                </a:solidFill>
                <a:effectLst/>
                <a:uLnTx/>
                <a:uFillTx/>
                <a:latin typeface="+mn-lt"/>
                <a:ea typeface="+mn-ea"/>
                <a:cs typeface="+mn-cs"/>
              </a:rPr>
              <a:t> ways</a:t>
            </a:r>
            <a:endParaRPr kumimoji="0" lang="en-CA" sz="3200" b="0" i="0" u="none" strike="noStrike" kern="0" cap="none" spc="0" normalizeH="0" baseline="0" noProof="0" dirty="0">
              <a:ln>
                <a:noFill/>
              </a:ln>
              <a:solidFill>
                <a:schemeClr val="tx1"/>
              </a:solidFill>
              <a:effectLst/>
              <a:uLnTx/>
              <a:uFillTx/>
              <a:latin typeface="+mn-lt"/>
              <a:ea typeface="+mn-ea"/>
              <a:cs typeface="+mn-cs"/>
            </a:endParaRPr>
          </a:p>
        </p:txBody>
      </p:sp>
      <p:cxnSp>
        <p:nvCxnSpPr>
          <p:cNvPr id="8" name="Straight Connector 7"/>
          <p:cNvCxnSpPr/>
          <p:nvPr/>
        </p:nvCxnSpPr>
        <p:spPr bwMode="auto">
          <a:xfrm>
            <a:off x="755576" y="3496816"/>
            <a:ext cx="2448272" cy="0"/>
          </a:xfrm>
          <a:prstGeom prst="line">
            <a:avLst/>
          </a:prstGeom>
          <a:solidFill>
            <a:schemeClr val="accent1"/>
          </a:solidFill>
          <a:ln w="25400" cap="flat" cmpd="sng" algn="ctr">
            <a:solidFill>
              <a:schemeClr val="tx1"/>
            </a:solidFill>
            <a:prstDash val="solid"/>
            <a:miter lim="800000"/>
            <a:headEnd type="none" w="med" len="med"/>
            <a:tailEnd type="none" w="med" len="med"/>
          </a:ln>
          <a:effectLst/>
        </p:spPr>
      </p:cxnSp>
      <p:cxnSp>
        <p:nvCxnSpPr>
          <p:cNvPr id="10" name="Straight Connector 9"/>
          <p:cNvCxnSpPr/>
          <p:nvPr/>
        </p:nvCxnSpPr>
        <p:spPr bwMode="auto">
          <a:xfrm>
            <a:off x="179512" y="5517232"/>
            <a:ext cx="3168352" cy="0"/>
          </a:xfrm>
          <a:prstGeom prst="line">
            <a:avLst/>
          </a:prstGeom>
          <a:solidFill>
            <a:schemeClr val="accent1"/>
          </a:solidFill>
          <a:ln w="25400" cap="flat" cmpd="sng" algn="ctr">
            <a:solidFill>
              <a:schemeClr val="tx1"/>
            </a:solidFill>
            <a:prstDash val="solid"/>
            <a:miter lim="800000"/>
            <a:headEnd type="none" w="med" len="med"/>
            <a:tailEnd type="none" w="med" len="med"/>
          </a:ln>
          <a:effectLst/>
        </p:spPr>
      </p:cxnSp>
      <p:cxnSp>
        <p:nvCxnSpPr>
          <p:cNvPr id="12" name="Straight Connector 11"/>
          <p:cNvCxnSpPr/>
          <p:nvPr/>
        </p:nvCxnSpPr>
        <p:spPr bwMode="auto">
          <a:xfrm>
            <a:off x="1547664" y="6309320"/>
            <a:ext cx="5904656" cy="0"/>
          </a:xfrm>
          <a:prstGeom prst="line">
            <a:avLst/>
          </a:prstGeom>
          <a:solidFill>
            <a:schemeClr val="accent1"/>
          </a:solidFill>
          <a:ln w="25400" cap="flat" cmpd="sng" algn="ctr">
            <a:solidFill>
              <a:schemeClr val="tx1"/>
            </a:solidFill>
            <a:prstDash val="solid"/>
            <a:miter lim="800000"/>
            <a:headEnd type="none" w="med" len="med"/>
            <a:tailEnd type="none" w="med" len="med"/>
          </a:ln>
          <a:effectLst/>
        </p:spPr>
      </p:cxnSp>
      <p:sp>
        <p:nvSpPr>
          <p:cNvPr id="13" name="Rectangle 12"/>
          <p:cNvSpPr/>
          <p:nvPr/>
        </p:nvSpPr>
        <p:spPr bwMode="auto">
          <a:xfrm>
            <a:off x="5808724" y="1916832"/>
            <a:ext cx="3287191" cy="792088"/>
          </a:xfrm>
          <a:prstGeom prst="rect">
            <a:avLst/>
          </a:prstGeom>
          <a:noFill/>
          <a:ln w="254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chemeClr val="tx1"/>
              </a:solidFill>
              <a:effectLst/>
              <a:latin typeface="Times New Roman" pitchFamily="18" charset="0"/>
            </a:endParaRPr>
          </a:p>
        </p:txBody>
      </p:sp>
      <p:sp>
        <p:nvSpPr>
          <p:cNvPr id="14" name="Rectangle 13"/>
          <p:cNvSpPr/>
          <p:nvPr/>
        </p:nvSpPr>
        <p:spPr bwMode="auto">
          <a:xfrm>
            <a:off x="3419872" y="3501008"/>
            <a:ext cx="3024336" cy="792088"/>
          </a:xfrm>
          <a:prstGeom prst="rect">
            <a:avLst/>
          </a:prstGeom>
          <a:noFill/>
          <a:ln w="254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chemeClr val="tx1"/>
              </a:solidFill>
              <a:effectLst/>
              <a:latin typeface="Times New Roman" pitchFamily="18" charset="0"/>
            </a:endParaRPr>
          </a:p>
        </p:txBody>
      </p:sp>
      <p:sp>
        <p:nvSpPr>
          <p:cNvPr id="2" name="Oval 1"/>
          <p:cNvSpPr/>
          <p:nvPr/>
        </p:nvSpPr>
        <p:spPr bwMode="auto">
          <a:xfrm>
            <a:off x="5292080" y="764704"/>
            <a:ext cx="3024336" cy="1152128"/>
          </a:xfrm>
          <a:prstGeom prst="ellipse">
            <a:avLst/>
          </a:prstGeom>
          <a:noFill/>
          <a:ln w="31750" cap="flat" cmpd="sng" algn="ctr">
            <a:solidFill>
              <a:srgbClr val="7030A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CA" sz="2400" b="0" i="0" u="none" strike="noStrike" cap="none" normalizeH="0" baseline="0" smtClean="0">
              <a:ln>
                <a:noFill/>
              </a:ln>
              <a:solidFill>
                <a:schemeClr val="tx1"/>
              </a:solidFill>
              <a:effectLst/>
              <a:latin typeface="Times New Roman" pitchFamily="18" charset="0"/>
            </a:endParaRPr>
          </a:p>
        </p:txBody>
      </p:sp>
      <p:sp>
        <p:nvSpPr>
          <p:cNvPr id="16" name="Footer Placeholder 3"/>
          <p:cNvSpPr txBox="1">
            <a:spLocks/>
          </p:cNvSpPr>
          <p:nvPr/>
        </p:nvSpPr>
        <p:spPr bwMode="auto">
          <a:xfrm>
            <a:off x="6660232" y="6381328"/>
            <a:ext cx="2351087" cy="365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200" b="1" kern="1200" smtClean="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dirty="0" smtClean="0"/>
              <a:t>© RRC</a:t>
            </a:r>
            <a:endParaRPr lang="en-US" dirty="0"/>
          </a:p>
        </p:txBody>
      </p:sp>
    </p:spTree>
    <p:extLst>
      <p:ext uri="{BB962C8B-B14F-4D97-AF65-F5344CB8AC3E}">
        <p14:creationId xmlns:p14="http://schemas.microsoft.com/office/powerpoint/2010/main" val="28664287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 calcmode="lin" valueType="num">
                                      <p:cBhvr>
                                        <p:cTn id="16" dur="500" fill="hold"/>
                                        <p:tgtEl>
                                          <p:spTgt spid="13"/>
                                        </p:tgtEl>
                                        <p:attrNameLst>
                                          <p:attrName>style.rotation</p:attrName>
                                        </p:attrNameLst>
                                      </p:cBhvr>
                                      <p:tavLst>
                                        <p:tav tm="0">
                                          <p:val>
                                            <p:fltVal val="360"/>
                                          </p:val>
                                        </p:tav>
                                        <p:tav tm="100000">
                                          <p:val>
                                            <p:fltVal val="0"/>
                                          </p:val>
                                        </p:tav>
                                      </p:tavLst>
                                    </p:anim>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 calcmode="lin" valueType="num">
                                      <p:cBhvr>
                                        <p:cTn id="24" dur="500" fill="hold"/>
                                        <p:tgtEl>
                                          <p:spTgt spid="14"/>
                                        </p:tgtEl>
                                        <p:attrNameLst>
                                          <p:attrName>style.rotation</p:attrName>
                                        </p:attrNameLst>
                                      </p:cBhvr>
                                      <p:tavLst>
                                        <p:tav tm="0">
                                          <p:val>
                                            <p:fltVal val="360"/>
                                          </p:val>
                                        </p:tav>
                                        <p:tav tm="100000">
                                          <p:val>
                                            <p:fltVal val="0"/>
                                          </p:val>
                                        </p:tav>
                                      </p:tavLst>
                                    </p:anim>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rc_mi" descr="http://www.murafloor.com/sites/default/files/styles/full_screen/public/product_images/black%20and%20white%20map_0.jpg"/>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004280"/>
            <a:ext cx="7203514" cy="4800262"/>
          </a:xfrm>
          <a:prstGeom prst="rect">
            <a:avLst/>
          </a:prstGeom>
          <a:noFill/>
          <a:ln>
            <a:noFill/>
          </a:ln>
        </p:spPr>
      </p:pic>
      <p:sp>
        <p:nvSpPr>
          <p:cNvPr id="9" name="Shape 8"/>
          <p:cNvSpPr/>
          <p:nvPr/>
        </p:nvSpPr>
        <p:spPr>
          <a:xfrm rot="5203459">
            <a:off x="2332390" y="1365372"/>
            <a:ext cx="1250315" cy="1423670"/>
          </a:xfrm>
          <a:prstGeom prst="swooshArrow">
            <a:avLst>
              <a:gd name="adj1" fmla="val 16310"/>
              <a:gd name="adj2" fmla="val 31370"/>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a:lstStyle/>
          <a:p>
            <a:endParaRPr lang="en-NZ"/>
          </a:p>
        </p:txBody>
      </p:sp>
      <p:sp>
        <p:nvSpPr>
          <p:cNvPr id="10" name="Shape 9"/>
          <p:cNvSpPr/>
          <p:nvPr/>
        </p:nvSpPr>
        <p:spPr>
          <a:xfrm>
            <a:off x="1945754" y="3645024"/>
            <a:ext cx="1250315" cy="1423670"/>
          </a:xfrm>
          <a:prstGeom prst="swooshArrow">
            <a:avLst>
              <a:gd name="adj1" fmla="val 16310"/>
              <a:gd name="adj2" fmla="val 31370"/>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a:lstStyle/>
          <a:p>
            <a:endParaRPr lang="en-NZ"/>
          </a:p>
        </p:txBody>
      </p:sp>
      <p:sp>
        <p:nvSpPr>
          <p:cNvPr id="11" name="Shape 10"/>
          <p:cNvSpPr/>
          <p:nvPr/>
        </p:nvSpPr>
        <p:spPr>
          <a:xfrm rot="15495297">
            <a:off x="7147293" y="2618120"/>
            <a:ext cx="1250315" cy="1423670"/>
          </a:xfrm>
          <a:prstGeom prst="swooshArrow">
            <a:avLst>
              <a:gd name="adj1" fmla="val 16310"/>
              <a:gd name="adj2" fmla="val 31370"/>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a:lstStyle/>
          <a:p>
            <a:endParaRPr lang="en-NZ"/>
          </a:p>
        </p:txBody>
      </p:sp>
      <p:sp>
        <p:nvSpPr>
          <p:cNvPr id="12" name="Shape 11"/>
          <p:cNvSpPr/>
          <p:nvPr/>
        </p:nvSpPr>
        <p:spPr>
          <a:xfrm rot="15683413">
            <a:off x="4960269" y="4521962"/>
            <a:ext cx="1250315" cy="1423670"/>
          </a:xfrm>
          <a:prstGeom prst="swooshArrow">
            <a:avLst>
              <a:gd name="adj1" fmla="val 16310"/>
              <a:gd name="adj2" fmla="val 31370"/>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a:lstStyle/>
          <a:p>
            <a:endParaRPr lang="en-NZ"/>
          </a:p>
        </p:txBody>
      </p:sp>
      <p:sp>
        <p:nvSpPr>
          <p:cNvPr id="13" name="Shape 12"/>
          <p:cNvSpPr/>
          <p:nvPr/>
        </p:nvSpPr>
        <p:spPr>
          <a:xfrm rot="21386626">
            <a:off x="6775190" y="4978575"/>
            <a:ext cx="1250315" cy="1423670"/>
          </a:xfrm>
          <a:prstGeom prst="swooshArrow">
            <a:avLst>
              <a:gd name="adj1" fmla="val 16310"/>
              <a:gd name="adj2" fmla="val 31370"/>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a:lstStyle/>
          <a:p>
            <a:endParaRPr lang="en-NZ"/>
          </a:p>
        </p:txBody>
      </p:sp>
      <p:sp>
        <p:nvSpPr>
          <p:cNvPr id="14" name="Text Box 2"/>
          <p:cNvSpPr txBox="1">
            <a:spLocks noChangeArrowheads="1"/>
          </p:cNvSpPr>
          <p:nvPr/>
        </p:nvSpPr>
        <p:spPr bwMode="auto">
          <a:xfrm>
            <a:off x="2035769" y="1189377"/>
            <a:ext cx="1173480" cy="43434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spcAft>
                <a:spcPts val="0"/>
              </a:spcAft>
            </a:pPr>
            <a:r>
              <a:rPr lang="en-NZ" sz="2600">
                <a:effectLst/>
                <a:latin typeface="Arial Rounded MT Bold"/>
                <a:ea typeface="Calibri"/>
                <a:cs typeface="Times New Roman"/>
              </a:rPr>
              <a:t>2537</a:t>
            </a:r>
            <a:endParaRPr lang="en-NZ" sz="1100">
              <a:effectLst/>
              <a:latin typeface="Calibri"/>
              <a:ea typeface="Calibri"/>
              <a:cs typeface="Times New Roman"/>
            </a:endParaRPr>
          </a:p>
        </p:txBody>
      </p:sp>
      <p:sp>
        <p:nvSpPr>
          <p:cNvPr id="15" name="Text Box 2"/>
          <p:cNvSpPr txBox="1">
            <a:spLocks noChangeArrowheads="1"/>
          </p:cNvSpPr>
          <p:nvPr/>
        </p:nvSpPr>
        <p:spPr bwMode="auto">
          <a:xfrm>
            <a:off x="7481715" y="2777490"/>
            <a:ext cx="1173480" cy="43434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spcAft>
                <a:spcPts val="0"/>
              </a:spcAft>
            </a:pPr>
            <a:r>
              <a:rPr lang="en-NZ" sz="2600">
                <a:effectLst/>
                <a:latin typeface="Arial Rounded MT Bold"/>
                <a:ea typeface="Calibri"/>
                <a:cs typeface="Times New Roman"/>
              </a:rPr>
              <a:t>1350</a:t>
            </a:r>
            <a:endParaRPr lang="en-NZ" sz="1100">
              <a:effectLst/>
              <a:latin typeface="Calibri"/>
              <a:ea typeface="Calibri"/>
              <a:cs typeface="Times New Roman"/>
            </a:endParaRPr>
          </a:p>
        </p:txBody>
      </p:sp>
      <p:sp>
        <p:nvSpPr>
          <p:cNvPr id="16" name="Text Box 2"/>
          <p:cNvSpPr txBox="1">
            <a:spLocks noChangeArrowheads="1"/>
          </p:cNvSpPr>
          <p:nvPr/>
        </p:nvSpPr>
        <p:spPr bwMode="auto">
          <a:xfrm>
            <a:off x="1547664" y="4851524"/>
            <a:ext cx="1173480" cy="43434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spcAft>
                <a:spcPts val="0"/>
              </a:spcAft>
            </a:pPr>
            <a:r>
              <a:rPr lang="en-NZ" sz="2600" dirty="0">
                <a:effectLst/>
                <a:latin typeface="Arial Rounded MT Bold"/>
                <a:ea typeface="Calibri"/>
                <a:cs typeface="Times New Roman"/>
              </a:rPr>
              <a:t>1057</a:t>
            </a:r>
            <a:endParaRPr lang="en-NZ" sz="1100" dirty="0">
              <a:effectLst/>
              <a:latin typeface="Calibri"/>
              <a:ea typeface="Calibri"/>
              <a:cs typeface="Times New Roman"/>
            </a:endParaRPr>
          </a:p>
        </p:txBody>
      </p:sp>
      <p:sp>
        <p:nvSpPr>
          <p:cNvPr id="17" name="Text Box 2"/>
          <p:cNvSpPr txBox="1">
            <a:spLocks noChangeArrowheads="1"/>
          </p:cNvSpPr>
          <p:nvPr/>
        </p:nvSpPr>
        <p:spPr bwMode="auto">
          <a:xfrm>
            <a:off x="5074606" y="5722255"/>
            <a:ext cx="1021640" cy="47244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spcAft>
                <a:spcPts val="0"/>
              </a:spcAft>
            </a:pPr>
            <a:r>
              <a:rPr lang="en-NZ" sz="2600" dirty="0">
                <a:effectLst/>
                <a:latin typeface="Arial Rounded MT Bold"/>
                <a:ea typeface="Calibri"/>
                <a:cs typeface="Times New Roman"/>
              </a:rPr>
              <a:t>1200</a:t>
            </a:r>
            <a:endParaRPr lang="en-NZ" sz="1100" dirty="0">
              <a:effectLst/>
              <a:latin typeface="Calibri"/>
              <a:ea typeface="Calibri"/>
              <a:cs typeface="Times New Roman"/>
            </a:endParaRPr>
          </a:p>
        </p:txBody>
      </p:sp>
      <p:sp>
        <p:nvSpPr>
          <p:cNvPr id="18" name="Text Box 2"/>
          <p:cNvSpPr txBox="1">
            <a:spLocks noChangeArrowheads="1"/>
          </p:cNvSpPr>
          <p:nvPr/>
        </p:nvSpPr>
        <p:spPr bwMode="auto">
          <a:xfrm>
            <a:off x="7204617" y="5958475"/>
            <a:ext cx="1028700" cy="43434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spcAft>
                <a:spcPts val="0"/>
              </a:spcAft>
            </a:pPr>
            <a:r>
              <a:rPr lang="en-NZ" sz="2600" dirty="0">
                <a:effectLst/>
                <a:latin typeface="Arial Rounded MT Bold"/>
                <a:ea typeface="Calibri"/>
                <a:cs typeface="Times New Roman"/>
              </a:rPr>
              <a:t>1477</a:t>
            </a:r>
            <a:endParaRPr lang="en-NZ" sz="1100" dirty="0">
              <a:effectLst/>
              <a:latin typeface="Calibri"/>
              <a:ea typeface="Calibri"/>
              <a:cs typeface="Times New Roman"/>
            </a:endParaRPr>
          </a:p>
        </p:txBody>
      </p:sp>
    </p:spTree>
    <p:extLst>
      <p:ext uri="{BB962C8B-B14F-4D97-AF65-F5344CB8AC3E}">
        <p14:creationId xmlns:p14="http://schemas.microsoft.com/office/powerpoint/2010/main" val="18343364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41176" y="214559"/>
            <a:ext cx="8229600" cy="986730"/>
          </a:xfrm>
        </p:spPr>
        <p:txBody>
          <a:bodyPr/>
          <a:lstStyle/>
          <a:p>
            <a:r>
              <a:rPr lang="en-NZ" dirty="0" smtClean="0">
                <a:solidFill>
                  <a:schemeClr val="tx2">
                    <a:lumMod val="75000"/>
                  </a:schemeClr>
                </a:solidFill>
              </a:rPr>
              <a:t>Two </a:t>
            </a:r>
            <a:r>
              <a:rPr lang="en-NZ" dirty="0">
                <a:solidFill>
                  <a:schemeClr val="tx2">
                    <a:lumMod val="75000"/>
                  </a:schemeClr>
                </a:solidFill>
              </a:rPr>
              <a:t>Studies</a:t>
            </a:r>
          </a:p>
        </p:txBody>
      </p:sp>
      <p:sp>
        <p:nvSpPr>
          <p:cNvPr id="6" name="TextBox 5"/>
          <p:cNvSpPr txBox="1"/>
          <p:nvPr/>
        </p:nvSpPr>
        <p:spPr>
          <a:xfrm>
            <a:off x="3203848" y="4869160"/>
            <a:ext cx="3312368" cy="1569660"/>
          </a:xfrm>
          <a:prstGeom prst="rect">
            <a:avLst/>
          </a:prstGeom>
          <a:noFill/>
        </p:spPr>
        <p:txBody>
          <a:bodyPr wrap="square" rtlCol="0">
            <a:spAutoFit/>
          </a:bodyPr>
          <a:lstStyle/>
          <a:p>
            <a:r>
              <a:rPr lang="en-NZ" sz="3200" dirty="0" smtClean="0">
                <a:solidFill>
                  <a:schemeClr val="tx2">
                    <a:lumMod val="75000"/>
                  </a:schemeClr>
                </a:solidFill>
              </a:rPr>
              <a:t>National samples</a:t>
            </a:r>
          </a:p>
          <a:p>
            <a:r>
              <a:rPr lang="en-NZ" sz="3200" dirty="0" smtClean="0">
                <a:solidFill>
                  <a:schemeClr val="tx2">
                    <a:lumMod val="75000"/>
                  </a:schemeClr>
                </a:solidFill>
              </a:rPr>
              <a:t>Mixed methods</a:t>
            </a:r>
          </a:p>
          <a:p>
            <a:r>
              <a:rPr lang="en-NZ" sz="3200" dirty="0" smtClean="0">
                <a:solidFill>
                  <a:schemeClr val="tx2">
                    <a:lumMod val="75000"/>
                  </a:schemeClr>
                </a:solidFill>
              </a:rPr>
              <a:t>Multi stage</a:t>
            </a:r>
            <a:endParaRPr lang="en-NZ" sz="3200" dirty="0">
              <a:solidFill>
                <a:schemeClr val="tx2">
                  <a:lumMod val="75000"/>
                </a:schemeClr>
              </a:solidFill>
            </a:endParaRPr>
          </a:p>
        </p:txBody>
      </p:sp>
      <p:sp>
        <p:nvSpPr>
          <p:cNvPr id="7" name="TextBox 6"/>
          <p:cNvSpPr txBox="1"/>
          <p:nvPr/>
        </p:nvSpPr>
        <p:spPr>
          <a:xfrm>
            <a:off x="395536" y="2204864"/>
            <a:ext cx="3096344" cy="2492990"/>
          </a:xfrm>
          <a:prstGeom prst="rect">
            <a:avLst/>
          </a:prstGeom>
          <a:noFill/>
        </p:spPr>
        <p:txBody>
          <a:bodyPr wrap="square">
            <a:spAutoFit/>
          </a:bodyPr>
          <a:lstStyle/>
          <a:p>
            <a:pPr fontAlgn="auto">
              <a:spcBef>
                <a:spcPts val="0"/>
              </a:spcBef>
              <a:spcAft>
                <a:spcPts val="0"/>
              </a:spcAft>
              <a:defRPr/>
            </a:pPr>
            <a:r>
              <a:rPr lang="en-NZ" sz="2400" b="1" dirty="0">
                <a:solidFill>
                  <a:schemeClr val="tx2">
                    <a:lumMod val="75000"/>
                  </a:schemeClr>
                </a:solidFill>
                <a:latin typeface="+mn-lt"/>
              </a:rPr>
              <a:t>Pathways to Resilience</a:t>
            </a:r>
            <a:r>
              <a:rPr lang="en-NZ" sz="2400" dirty="0">
                <a:solidFill>
                  <a:schemeClr val="tx2">
                    <a:lumMod val="75000"/>
                  </a:schemeClr>
                </a:solidFill>
                <a:latin typeface="+mn-lt"/>
              </a:rPr>
              <a:t>.</a:t>
            </a:r>
          </a:p>
          <a:p>
            <a:pPr fontAlgn="auto">
              <a:spcBef>
                <a:spcPts val="0"/>
              </a:spcBef>
              <a:spcAft>
                <a:spcPts val="0"/>
              </a:spcAft>
              <a:defRPr/>
            </a:pPr>
            <a:r>
              <a:rPr lang="en-NZ" dirty="0" smtClean="0">
                <a:solidFill>
                  <a:schemeClr val="tx2">
                    <a:lumMod val="75000"/>
                  </a:schemeClr>
                </a:solidFill>
                <a:latin typeface="+mn-lt"/>
              </a:rPr>
              <a:t>The role of services and resilience in outcomes</a:t>
            </a:r>
            <a:r>
              <a:rPr lang="en-NZ" dirty="0">
                <a:solidFill>
                  <a:schemeClr val="tx2">
                    <a:lumMod val="75000"/>
                  </a:schemeClr>
                </a:solidFill>
                <a:latin typeface="+mn-lt"/>
              </a:rPr>
              <a:t> </a:t>
            </a:r>
            <a:r>
              <a:rPr lang="en-NZ" dirty="0" smtClean="0">
                <a:solidFill>
                  <a:schemeClr val="tx2">
                    <a:lumMod val="75000"/>
                  </a:schemeClr>
                </a:solidFill>
                <a:latin typeface="+mn-lt"/>
              </a:rPr>
              <a:t>for youth at high risk.</a:t>
            </a:r>
          </a:p>
          <a:p>
            <a:pPr fontAlgn="auto">
              <a:spcBef>
                <a:spcPts val="0"/>
              </a:spcBef>
              <a:spcAft>
                <a:spcPts val="0"/>
              </a:spcAft>
              <a:defRPr/>
            </a:pPr>
            <a:r>
              <a:rPr lang="en-NZ" dirty="0" smtClean="0">
                <a:solidFill>
                  <a:schemeClr val="tx2">
                    <a:lumMod val="75000"/>
                  </a:schemeClr>
                </a:solidFill>
              </a:rPr>
              <a:t>Two groups – service using and comparison</a:t>
            </a:r>
            <a:endParaRPr lang="en-NZ" dirty="0" smtClean="0">
              <a:solidFill>
                <a:schemeClr val="tx2">
                  <a:lumMod val="75000"/>
                </a:schemeClr>
              </a:solidFill>
              <a:latin typeface="+mn-lt"/>
            </a:endParaRPr>
          </a:p>
          <a:p>
            <a:pPr fontAlgn="auto">
              <a:spcBef>
                <a:spcPts val="0"/>
              </a:spcBef>
              <a:spcAft>
                <a:spcPts val="0"/>
              </a:spcAft>
              <a:defRPr/>
            </a:pPr>
            <a:endParaRPr lang="en-NZ" dirty="0">
              <a:latin typeface="+mn-lt"/>
            </a:endParaRPr>
          </a:p>
        </p:txBody>
      </p:sp>
      <p:sp>
        <p:nvSpPr>
          <p:cNvPr id="8" name="TextBox 5"/>
          <p:cNvSpPr txBox="1">
            <a:spLocks noChangeArrowheads="1"/>
          </p:cNvSpPr>
          <p:nvPr/>
        </p:nvSpPr>
        <p:spPr bwMode="auto">
          <a:xfrm>
            <a:off x="5786611" y="2563612"/>
            <a:ext cx="3314700" cy="1846659"/>
          </a:xfrm>
          <a:prstGeom prst="rect">
            <a:avLst/>
          </a:prstGeom>
          <a:noFill/>
          <a:ln w="9525">
            <a:noFill/>
            <a:miter lim="800000"/>
            <a:headEnd/>
            <a:tailEnd/>
          </a:ln>
        </p:spPr>
        <p:txBody>
          <a:bodyPr wrap="square">
            <a:spAutoFit/>
          </a:bodyPr>
          <a:lstStyle/>
          <a:p>
            <a:r>
              <a:rPr lang="en-NZ" sz="2400" b="1" dirty="0">
                <a:solidFill>
                  <a:schemeClr val="tx2">
                    <a:lumMod val="75000"/>
                  </a:schemeClr>
                </a:solidFill>
                <a:latin typeface="+mn-lt"/>
              </a:rPr>
              <a:t>Youth Transitions.</a:t>
            </a:r>
          </a:p>
          <a:p>
            <a:r>
              <a:rPr lang="en-NZ" dirty="0" smtClean="0">
                <a:solidFill>
                  <a:schemeClr val="tx2">
                    <a:lumMod val="75000"/>
                  </a:schemeClr>
                </a:solidFill>
                <a:latin typeface="Calibri" pitchFamily="34" charset="0"/>
              </a:rPr>
              <a:t>Factors associated with positive transitions to young adulthood for high risk youth. Tracking development for service using youth</a:t>
            </a:r>
            <a:endParaRPr lang="en-NZ" dirty="0">
              <a:solidFill>
                <a:schemeClr val="tx2">
                  <a:lumMod val="75000"/>
                </a:schemeClr>
              </a:solidFill>
              <a:latin typeface="Calibri" pitchFamily="34" charset="0"/>
            </a:endParaRPr>
          </a:p>
        </p:txBody>
      </p:sp>
      <p:grpSp>
        <p:nvGrpSpPr>
          <p:cNvPr id="9" name="Group 8"/>
          <p:cNvGrpSpPr>
            <a:grpSpLocks/>
          </p:cNvGrpSpPr>
          <p:nvPr/>
        </p:nvGrpSpPr>
        <p:grpSpPr bwMode="auto">
          <a:xfrm rot="5400000">
            <a:off x="1029405" y="1066939"/>
            <a:ext cx="1152128" cy="1123722"/>
            <a:chOff x="2601" y="4040"/>
            <a:chExt cx="1155" cy="792"/>
          </a:xfrm>
          <a:effectLst>
            <a:reflection stA="11000" endPos="65000" dist="50800" dir="5400000" sy="-100000" algn="bl" rotWithShape="0"/>
          </a:effectLst>
        </p:grpSpPr>
        <p:sp>
          <p:nvSpPr>
            <p:cNvPr id="11" name="Freeform 10"/>
            <p:cNvSpPr>
              <a:spLocks/>
            </p:cNvSpPr>
            <p:nvPr/>
          </p:nvSpPr>
          <p:spPr bwMode="auto">
            <a:xfrm>
              <a:off x="2601" y="4040"/>
              <a:ext cx="1155" cy="792"/>
            </a:xfrm>
            <a:custGeom>
              <a:avLst/>
              <a:gdLst>
                <a:gd name="T0" fmla="*/ 12407 w 16169"/>
                <a:gd name="T1" fmla="*/ 337 h 11090"/>
                <a:gd name="T2" fmla="*/ 15307 w 16169"/>
                <a:gd name="T3" fmla="*/ 5 h 11090"/>
                <a:gd name="T4" fmla="*/ 15339 w 16169"/>
                <a:gd name="T5" fmla="*/ 44 h 11090"/>
                <a:gd name="T6" fmla="*/ 15399 w 16169"/>
                <a:gd name="T7" fmla="*/ 121 h 11090"/>
                <a:gd name="T8" fmla="*/ 15491 w 16169"/>
                <a:gd name="T9" fmla="*/ 235 h 11090"/>
                <a:gd name="T10" fmla="*/ 15555 w 16169"/>
                <a:gd name="T11" fmla="*/ 325 h 11090"/>
                <a:gd name="T12" fmla="*/ 15575 w 16169"/>
                <a:gd name="T13" fmla="*/ 360 h 11090"/>
                <a:gd name="T14" fmla="*/ 15597 w 16169"/>
                <a:gd name="T15" fmla="*/ 394 h 11090"/>
                <a:gd name="T16" fmla="*/ 15623 w 16169"/>
                <a:gd name="T17" fmla="*/ 425 h 11090"/>
                <a:gd name="T18" fmla="*/ 15654 w 16169"/>
                <a:gd name="T19" fmla="*/ 452 h 11090"/>
                <a:gd name="T20" fmla="*/ 15688 w 16169"/>
                <a:gd name="T21" fmla="*/ 479 h 11090"/>
                <a:gd name="T22" fmla="*/ 15725 w 16169"/>
                <a:gd name="T23" fmla="*/ 502 h 11090"/>
                <a:gd name="T24" fmla="*/ 15768 w 16169"/>
                <a:gd name="T25" fmla="*/ 523 h 11090"/>
                <a:gd name="T26" fmla="*/ 15807 w 16169"/>
                <a:gd name="T27" fmla="*/ 548 h 11090"/>
                <a:gd name="T28" fmla="*/ 15842 w 16169"/>
                <a:gd name="T29" fmla="*/ 575 h 11090"/>
                <a:gd name="T30" fmla="*/ 15881 w 16169"/>
                <a:gd name="T31" fmla="*/ 598 h 11090"/>
                <a:gd name="T32" fmla="*/ 15924 w 16169"/>
                <a:gd name="T33" fmla="*/ 616 h 11090"/>
                <a:gd name="T34" fmla="*/ 15971 w 16169"/>
                <a:gd name="T35" fmla="*/ 630 h 11090"/>
                <a:gd name="T36" fmla="*/ 16022 w 16169"/>
                <a:gd name="T37" fmla="*/ 641 h 11090"/>
                <a:gd name="T38" fmla="*/ 16078 w 16169"/>
                <a:gd name="T39" fmla="*/ 648 h 11090"/>
                <a:gd name="T40" fmla="*/ 16137 w 16169"/>
                <a:gd name="T41" fmla="*/ 652 h 11090"/>
                <a:gd name="T42" fmla="*/ 15728 w 16169"/>
                <a:gd name="T43" fmla="*/ 8755 h 11090"/>
                <a:gd name="T44" fmla="*/ 0 w 16169"/>
                <a:gd name="T45" fmla="*/ 1869 h 11090"/>
                <a:gd name="T46" fmla="*/ 88 w 16169"/>
                <a:gd name="T47" fmla="*/ 1856 h 11090"/>
                <a:gd name="T48" fmla="*/ 168 w 16169"/>
                <a:gd name="T49" fmla="*/ 1839 h 11090"/>
                <a:gd name="T50" fmla="*/ 241 w 16169"/>
                <a:gd name="T51" fmla="*/ 1819 h 11090"/>
                <a:gd name="T52" fmla="*/ 308 w 16169"/>
                <a:gd name="T53" fmla="*/ 1795 h 11090"/>
                <a:gd name="T54" fmla="*/ 367 w 16169"/>
                <a:gd name="T55" fmla="*/ 1769 h 11090"/>
                <a:gd name="T56" fmla="*/ 419 w 16169"/>
                <a:gd name="T57" fmla="*/ 1740 h 11090"/>
                <a:gd name="T58" fmla="*/ 465 w 16169"/>
                <a:gd name="T59" fmla="*/ 1707 h 11090"/>
                <a:gd name="T60" fmla="*/ 503 w 16169"/>
                <a:gd name="T61" fmla="*/ 1672 h 11090"/>
                <a:gd name="T62" fmla="*/ 538 w 16169"/>
                <a:gd name="T63" fmla="*/ 1622 h 11090"/>
                <a:gd name="T64" fmla="*/ 568 w 16169"/>
                <a:gd name="T65" fmla="*/ 1568 h 11090"/>
                <a:gd name="T66" fmla="*/ 593 w 16169"/>
                <a:gd name="T67" fmla="*/ 1514 h 11090"/>
                <a:gd name="T68" fmla="*/ 615 w 16169"/>
                <a:gd name="T69" fmla="*/ 1458 h 11090"/>
                <a:gd name="T70" fmla="*/ 632 w 16169"/>
                <a:gd name="T71" fmla="*/ 1401 h 11090"/>
                <a:gd name="T72" fmla="*/ 643 w 16169"/>
                <a:gd name="T73" fmla="*/ 1341 h 11090"/>
                <a:gd name="T74" fmla="*/ 651 w 16169"/>
                <a:gd name="T75" fmla="*/ 1280 h 11090"/>
                <a:gd name="T76" fmla="*/ 653 w 16169"/>
                <a:gd name="T77" fmla="*/ 1217 h 11090"/>
                <a:gd name="T78" fmla="*/ 3737 w 16169"/>
                <a:gd name="T79" fmla="*/ 533 h 11090"/>
                <a:gd name="T80" fmla="*/ 12101 w 16169"/>
                <a:gd name="T81" fmla="*/ 186 h 1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169" h="11090">
                  <a:moveTo>
                    <a:pt x="12101" y="186"/>
                  </a:moveTo>
                  <a:lnTo>
                    <a:pt x="12407" y="337"/>
                  </a:lnTo>
                  <a:lnTo>
                    <a:pt x="15304" y="0"/>
                  </a:lnTo>
                  <a:lnTo>
                    <a:pt x="15307" y="5"/>
                  </a:lnTo>
                  <a:lnTo>
                    <a:pt x="15319" y="19"/>
                  </a:lnTo>
                  <a:lnTo>
                    <a:pt x="15339" y="44"/>
                  </a:lnTo>
                  <a:lnTo>
                    <a:pt x="15365" y="77"/>
                  </a:lnTo>
                  <a:lnTo>
                    <a:pt x="15399" y="121"/>
                  </a:lnTo>
                  <a:lnTo>
                    <a:pt x="15442" y="172"/>
                  </a:lnTo>
                  <a:lnTo>
                    <a:pt x="15491" y="235"/>
                  </a:lnTo>
                  <a:lnTo>
                    <a:pt x="15547" y="306"/>
                  </a:lnTo>
                  <a:lnTo>
                    <a:pt x="15555" y="325"/>
                  </a:lnTo>
                  <a:lnTo>
                    <a:pt x="15564" y="343"/>
                  </a:lnTo>
                  <a:lnTo>
                    <a:pt x="15575" y="360"/>
                  </a:lnTo>
                  <a:lnTo>
                    <a:pt x="15586" y="377"/>
                  </a:lnTo>
                  <a:lnTo>
                    <a:pt x="15597" y="394"/>
                  </a:lnTo>
                  <a:lnTo>
                    <a:pt x="15610" y="410"/>
                  </a:lnTo>
                  <a:lnTo>
                    <a:pt x="15623" y="425"/>
                  </a:lnTo>
                  <a:lnTo>
                    <a:pt x="15638" y="439"/>
                  </a:lnTo>
                  <a:lnTo>
                    <a:pt x="15654" y="452"/>
                  </a:lnTo>
                  <a:lnTo>
                    <a:pt x="15670" y="465"/>
                  </a:lnTo>
                  <a:lnTo>
                    <a:pt x="15688" y="479"/>
                  </a:lnTo>
                  <a:lnTo>
                    <a:pt x="15706" y="491"/>
                  </a:lnTo>
                  <a:lnTo>
                    <a:pt x="15725" y="502"/>
                  </a:lnTo>
                  <a:lnTo>
                    <a:pt x="15747" y="513"/>
                  </a:lnTo>
                  <a:lnTo>
                    <a:pt x="15768" y="523"/>
                  </a:lnTo>
                  <a:lnTo>
                    <a:pt x="15791" y="533"/>
                  </a:lnTo>
                  <a:lnTo>
                    <a:pt x="15807" y="548"/>
                  </a:lnTo>
                  <a:lnTo>
                    <a:pt x="15824" y="563"/>
                  </a:lnTo>
                  <a:lnTo>
                    <a:pt x="15842" y="575"/>
                  </a:lnTo>
                  <a:lnTo>
                    <a:pt x="15861" y="587"/>
                  </a:lnTo>
                  <a:lnTo>
                    <a:pt x="15881" y="598"/>
                  </a:lnTo>
                  <a:lnTo>
                    <a:pt x="15902" y="607"/>
                  </a:lnTo>
                  <a:lnTo>
                    <a:pt x="15924" y="616"/>
                  </a:lnTo>
                  <a:lnTo>
                    <a:pt x="15947" y="624"/>
                  </a:lnTo>
                  <a:lnTo>
                    <a:pt x="15971" y="630"/>
                  </a:lnTo>
                  <a:lnTo>
                    <a:pt x="15997" y="636"/>
                  </a:lnTo>
                  <a:lnTo>
                    <a:pt x="16022" y="641"/>
                  </a:lnTo>
                  <a:lnTo>
                    <a:pt x="16049" y="645"/>
                  </a:lnTo>
                  <a:lnTo>
                    <a:pt x="16078" y="648"/>
                  </a:lnTo>
                  <a:lnTo>
                    <a:pt x="16107" y="651"/>
                  </a:lnTo>
                  <a:lnTo>
                    <a:pt x="16137" y="652"/>
                  </a:lnTo>
                  <a:lnTo>
                    <a:pt x="16169" y="653"/>
                  </a:lnTo>
                  <a:lnTo>
                    <a:pt x="15728" y="8755"/>
                  </a:lnTo>
                  <a:lnTo>
                    <a:pt x="3203" y="11090"/>
                  </a:lnTo>
                  <a:lnTo>
                    <a:pt x="0" y="1869"/>
                  </a:lnTo>
                  <a:lnTo>
                    <a:pt x="45" y="1863"/>
                  </a:lnTo>
                  <a:lnTo>
                    <a:pt x="88" y="1856"/>
                  </a:lnTo>
                  <a:lnTo>
                    <a:pt x="129" y="1848"/>
                  </a:lnTo>
                  <a:lnTo>
                    <a:pt x="168" y="1839"/>
                  </a:lnTo>
                  <a:lnTo>
                    <a:pt x="206" y="1830"/>
                  </a:lnTo>
                  <a:lnTo>
                    <a:pt x="241" y="1819"/>
                  </a:lnTo>
                  <a:lnTo>
                    <a:pt x="276" y="1808"/>
                  </a:lnTo>
                  <a:lnTo>
                    <a:pt x="308" y="1795"/>
                  </a:lnTo>
                  <a:lnTo>
                    <a:pt x="338" y="1783"/>
                  </a:lnTo>
                  <a:lnTo>
                    <a:pt x="367" y="1769"/>
                  </a:lnTo>
                  <a:lnTo>
                    <a:pt x="394" y="1755"/>
                  </a:lnTo>
                  <a:lnTo>
                    <a:pt x="419" y="1740"/>
                  </a:lnTo>
                  <a:lnTo>
                    <a:pt x="443" y="1725"/>
                  </a:lnTo>
                  <a:lnTo>
                    <a:pt x="465" y="1707"/>
                  </a:lnTo>
                  <a:lnTo>
                    <a:pt x="484" y="1690"/>
                  </a:lnTo>
                  <a:lnTo>
                    <a:pt x="503" y="1672"/>
                  </a:lnTo>
                  <a:lnTo>
                    <a:pt x="521" y="1647"/>
                  </a:lnTo>
                  <a:lnTo>
                    <a:pt x="538" y="1622"/>
                  </a:lnTo>
                  <a:lnTo>
                    <a:pt x="553" y="1595"/>
                  </a:lnTo>
                  <a:lnTo>
                    <a:pt x="568" y="1568"/>
                  </a:lnTo>
                  <a:lnTo>
                    <a:pt x="581" y="1542"/>
                  </a:lnTo>
                  <a:lnTo>
                    <a:pt x="593" y="1514"/>
                  </a:lnTo>
                  <a:lnTo>
                    <a:pt x="605" y="1486"/>
                  </a:lnTo>
                  <a:lnTo>
                    <a:pt x="615" y="1458"/>
                  </a:lnTo>
                  <a:lnTo>
                    <a:pt x="624" y="1429"/>
                  </a:lnTo>
                  <a:lnTo>
                    <a:pt x="632" y="1401"/>
                  </a:lnTo>
                  <a:lnTo>
                    <a:pt x="638" y="1371"/>
                  </a:lnTo>
                  <a:lnTo>
                    <a:pt x="643" y="1341"/>
                  </a:lnTo>
                  <a:lnTo>
                    <a:pt x="648" y="1311"/>
                  </a:lnTo>
                  <a:lnTo>
                    <a:pt x="651" y="1280"/>
                  </a:lnTo>
                  <a:lnTo>
                    <a:pt x="652" y="1248"/>
                  </a:lnTo>
                  <a:lnTo>
                    <a:pt x="653" y="1217"/>
                  </a:lnTo>
                  <a:lnTo>
                    <a:pt x="653" y="958"/>
                  </a:lnTo>
                  <a:lnTo>
                    <a:pt x="3737" y="533"/>
                  </a:lnTo>
                  <a:lnTo>
                    <a:pt x="4421" y="1051"/>
                  </a:lnTo>
                  <a:lnTo>
                    <a:pt x="12101" y="186"/>
                  </a:lnTo>
                  <a:close/>
                </a:path>
              </a:pathLst>
            </a:custGeom>
            <a:solidFill>
              <a:schemeClr val="tx1"/>
            </a:solidFill>
            <a:ln>
              <a:noFill/>
            </a:ln>
            <a:extLst>
              <a:ext uri="{91240B29-F687-4F45-9708-019B960494DF}">
                <a14:hiddenLine xmlns:a14="http://schemas.microsoft.com/office/drawing/2010/main" w="3175">
                  <a:solidFill>
                    <a:srgbClr val="1F1A17"/>
                  </a:solidFill>
                  <a:prstDash val="solid"/>
                  <a:round/>
                  <a:headEnd/>
                  <a:tailEnd/>
                </a14:hiddenLine>
              </a:ext>
            </a:extLst>
          </p:spPr>
          <p:txBody>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NZ"/>
            </a:p>
          </p:txBody>
        </p:sp>
        <p:sp>
          <p:nvSpPr>
            <p:cNvPr id="13" name="Freeform 12"/>
            <p:cNvSpPr>
              <a:spLocks/>
            </p:cNvSpPr>
            <p:nvPr/>
          </p:nvSpPr>
          <p:spPr bwMode="auto">
            <a:xfrm>
              <a:off x="2890" y="4066"/>
              <a:ext cx="832" cy="709"/>
            </a:xfrm>
            <a:custGeom>
              <a:avLst/>
              <a:gdLst>
                <a:gd name="T0" fmla="*/ 11628 w 11660"/>
                <a:gd name="T1" fmla="*/ 554 h 9921"/>
                <a:gd name="T2" fmla="*/ 11566 w 11660"/>
                <a:gd name="T3" fmla="*/ 539 h 9921"/>
                <a:gd name="T4" fmla="*/ 11507 w 11660"/>
                <a:gd name="T5" fmla="*/ 521 h 9921"/>
                <a:gd name="T6" fmla="*/ 11452 w 11660"/>
                <a:gd name="T7" fmla="*/ 501 h 9921"/>
                <a:gd name="T8" fmla="*/ 11398 w 11660"/>
                <a:gd name="T9" fmla="*/ 478 h 9921"/>
                <a:gd name="T10" fmla="*/ 11347 w 11660"/>
                <a:gd name="T11" fmla="*/ 451 h 9921"/>
                <a:gd name="T12" fmla="*/ 11300 w 11660"/>
                <a:gd name="T13" fmla="*/ 422 h 9921"/>
                <a:gd name="T14" fmla="*/ 11254 w 11660"/>
                <a:gd name="T15" fmla="*/ 391 h 9921"/>
                <a:gd name="T16" fmla="*/ 11211 w 11660"/>
                <a:gd name="T17" fmla="*/ 355 h 9921"/>
                <a:gd name="T18" fmla="*/ 11171 w 11660"/>
                <a:gd name="T19" fmla="*/ 318 h 9921"/>
                <a:gd name="T20" fmla="*/ 11134 w 11660"/>
                <a:gd name="T21" fmla="*/ 277 h 9921"/>
                <a:gd name="T22" fmla="*/ 11099 w 11660"/>
                <a:gd name="T23" fmla="*/ 233 h 9921"/>
                <a:gd name="T24" fmla="*/ 11067 w 11660"/>
                <a:gd name="T25" fmla="*/ 186 h 9921"/>
                <a:gd name="T26" fmla="*/ 11037 w 11660"/>
                <a:gd name="T27" fmla="*/ 137 h 9921"/>
                <a:gd name="T28" fmla="*/ 11010 w 11660"/>
                <a:gd name="T29" fmla="*/ 84 h 9921"/>
                <a:gd name="T30" fmla="*/ 10987 w 11660"/>
                <a:gd name="T31" fmla="*/ 30 h 9921"/>
                <a:gd name="T32" fmla="*/ 5135 w 11660"/>
                <a:gd name="T33" fmla="*/ 726 h 9921"/>
                <a:gd name="T34" fmla="*/ 5077 w 11660"/>
                <a:gd name="T35" fmla="*/ 766 h 9921"/>
                <a:gd name="T36" fmla="*/ 5025 w 11660"/>
                <a:gd name="T37" fmla="*/ 808 h 9921"/>
                <a:gd name="T38" fmla="*/ 4980 w 11660"/>
                <a:gd name="T39" fmla="*/ 853 h 9921"/>
                <a:gd name="T40" fmla="*/ 4943 w 11660"/>
                <a:gd name="T41" fmla="*/ 901 h 9921"/>
                <a:gd name="T42" fmla="*/ 4913 w 11660"/>
                <a:gd name="T43" fmla="*/ 951 h 9921"/>
                <a:gd name="T44" fmla="*/ 4888 w 11660"/>
                <a:gd name="T45" fmla="*/ 1005 h 9921"/>
                <a:gd name="T46" fmla="*/ 4871 w 11660"/>
                <a:gd name="T47" fmla="*/ 1060 h 9921"/>
                <a:gd name="T48" fmla="*/ 4860 w 11660"/>
                <a:gd name="T49" fmla="*/ 1119 h 9921"/>
                <a:gd name="T50" fmla="*/ 4779 w 11660"/>
                <a:gd name="T51" fmla="*/ 1280 h 9921"/>
                <a:gd name="T52" fmla="*/ 4741 w 11660"/>
                <a:gd name="T53" fmla="*/ 1350 h 9921"/>
                <a:gd name="T54" fmla="*/ 4704 w 11660"/>
                <a:gd name="T55" fmla="*/ 1412 h 9921"/>
                <a:gd name="T56" fmla="*/ 4669 w 11660"/>
                <a:gd name="T57" fmla="*/ 1468 h 9921"/>
                <a:gd name="T58" fmla="*/ 4634 w 11660"/>
                <a:gd name="T59" fmla="*/ 1516 h 9921"/>
                <a:gd name="T60" fmla="*/ 4602 w 11660"/>
                <a:gd name="T61" fmla="*/ 1557 h 9921"/>
                <a:gd name="T62" fmla="*/ 4570 w 11660"/>
                <a:gd name="T63" fmla="*/ 1590 h 9921"/>
                <a:gd name="T64" fmla="*/ 4546 w 11660"/>
                <a:gd name="T65" fmla="*/ 1641 h 9921"/>
                <a:gd name="T66" fmla="*/ 4521 w 11660"/>
                <a:gd name="T67" fmla="*/ 1684 h 9921"/>
                <a:gd name="T68" fmla="*/ 4493 w 11660"/>
                <a:gd name="T69" fmla="*/ 1721 h 9921"/>
                <a:gd name="T70" fmla="*/ 4464 w 11660"/>
                <a:gd name="T71" fmla="*/ 1750 h 9921"/>
                <a:gd name="T72" fmla="*/ 4433 w 11660"/>
                <a:gd name="T73" fmla="*/ 1773 h 9921"/>
                <a:gd name="T74" fmla="*/ 4399 w 11660"/>
                <a:gd name="T75" fmla="*/ 1790 h 9921"/>
                <a:gd name="T76" fmla="*/ 4364 w 11660"/>
                <a:gd name="T77" fmla="*/ 1800 h 9921"/>
                <a:gd name="T78" fmla="*/ 4326 w 11660"/>
                <a:gd name="T79" fmla="*/ 1803 h 9921"/>
                <a:gd name="T80" fmla="*/ 896 w 11660"/>
                <a:gd name="T81" fmla="*/ 2327 h 9921"/>
                <a:gd name="T82" fmla="*/ 803 w 11660"/>
                <a:gd name="T83" fmla="*/ 2424 h 9921"/>
                <a:gd name="T84" fmla="*/ 737 w 11660"/>
                <a:gd name="T85" fmla="*/ 2487 h 9921"/>
                <a:gd name="T86" fmla="*/ 693 w 11660"/>
                <a:gd name="T87" fmla="*/ 2525 h 9921"/>
                <a:gd name="T88" fmla="*/ 651 w 11660"/>
                <a:gd name="T89" fmla="*/ 2559 h 9921"/>
                <a:gd name="T90" fmla="*/ 609 w 11660"/>
                <a:gd name="T91" fmla="*/ 2591 h 9921"/>
                <a:gd name="T92" fmla="*/ 569 w 11660"/>
                <a:gd name="T93" fmla="*/ 2618 h 9921"/>
                <a:gd name="T94" fmla="*/ 528 w 11660"/>
                <a:gd name="T95" fmla="*/ 2641 h 9921"/>
                <a:gd name="T96" fmla="*/ 490 w 11660"/>
                <a:gd name="T97" fmla="*/ 2662 h 9921"/>
                <a:gd name="T98" fmla="*/ 451 w 11660"/>
                <a:gd name="T99" fmla="*/ 2680 h 9921"/>
                <a:gd name="T100" fmla="*/ 414 w 11660"/>
                <a:gd name="T101" fmla="*/ 2693 h 9921"/>
                <a:gd name="T102" fmla="*/ 377 w 11660"/>
                <a:gd name="T103" fmla="*/ 2703 h 9921"/>
                <a:gd name="T104" fmla="*/ 342 w 11660"/>
                <a:gd name="T105" fmla="*/ 2710 h 9921"/>
                <a:gd name="T106" fmla="*/ 306 w 11660"/>
                <a:gd name="T107" fmla="*/ 2713 h 9921"/>
                <a:gd name="T108" fmla="*/ 0 w 11660"/>
                <a:gd name="T109" fmla="*/ 9921 h 9921"/>
                <a:gd name="T110" fmla="*/ 11660 w 11660"/>
                <a:gd name="T111" fmla="*/ 560 h 9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60" h="9921">
                  <a:moveTo>
                    <a:pt x="11660" y="560"/>
                  </a:moveTo>
                  <a:lnTo>
                    <a:pt x="11628" y="554"/>
                  </a:lnTo>
                  <a:lnTo>
                    <a:pt x="11597" y="546"/>
                  </a:lnTo>
                  <a:lnTo>
                    <a:pt x="11566" y="539"/>
                  </a:lnTo>
                  <a:lnTo>
                    <a:pt x="11537" y="530"/>
                  </a:lnTo>
                  <a:lnTo>
                    <a:pt x="11507" y="521"/>
                  </a:lnTo>
                  <a:lnTo>
                    <a:pt x="11479" y="512"/>
                  </a:lnTo>
                  <a:lnTo>
                    <a:pt x="11452" y="501"/>
                  </a:lnTo>
                  <a:lnTo>
                    <a:pt x="11424" y="490"/>
                  </a:lnTo>
                  <a:lnTo>
                    <a:pt x="11398" y="478"/>
                  </a:lnTo>
                  <a:lnTo>
                    <a:pt x="11373" y="466"/>
                  </a:lnTo>
                  <a:lnTo>
                    <a:pt x="11347" y="451"/>
                  </a:lnTo>
                  <a:lnTo>
                    <a:pt x="11323" y="437"/>
                  </a:lnTo>
                  <a:lnTo>
                    <a:pt x="11300" y="422"/>
                  </a:lnTo>
                  <a:lnTo>
                    <a:pt x="11276" y="407"/>
                  </a:lnTo>
                  <a:lnTo>
                    <a:pt x="11254" y="391"/>
                  </a:lnTo>
                  <a:lnTo>
                    <a:pt x="11232" y="374"/>
                  </a:lnTo>
                  <a:lnTo>
                    <a:pt x="11211" y="355"/>
                  </a:lnTo>
                  <a:lnTo>
                    <a:pt x="11190" y="337"/>
                  </a:lnTo>
                  <a:lnTo>
                    <a:pt x="11171" y="318"/>
                  </a:lnTo>
                  <a:lnTo>
                    <a:pt x="11152" y="298"/>
                  </a:lnTo>
                  <a:lnTo>
                    <a:pt x="11134" y="277"/>
                  </a:lnTo>
                  <a:lnTo>
                    <a:pt x="11115" y="255"/>
                  </a:lnTo>
                  <a:lnTo>
                    <a:pt x="11099" y="233"/>
                  </a:lnTo>
                  <a:lnTo>
                    <a:pt x="11082" y="211"/>
                  </a:lnTo>
                  <a:lnTo>
                    <a:pt x="11067" y="186"/>
                  </a:lnTo>
                  <a:lnTo>
                    <a:pt x="11052" y="162"/>
                  </a:lnTo>
                  <a:lnTo>
                    <a:pt x="11037" y="137"/>
                  </a:lnTo>
                  <a:lnTo>
                    <a:pt x="11023" y="112"/>
                  </a:lnTo>
                  <a:lnTo>
                    <a:pt x="11010" y="84"/>
                  </a:lnTo>
                  <a:lnTo>
                    <a:pt x="10998" y="57"/>
                  </a:lnTo>
                  <a:lnTo>
                    <a:pt x="10987" y="30"/>
                  </a:lnTo>
                  <a:lnTo>
                    <a:pt x="10976" y="0"/>
                  </a:lnTo>
                  <a:lnTo>
                    <a:pt x="5135" y="726"/>
                  </a:lnTo>
                  <a:lnTo>
                    <a:pt x="5105" y="745"/>
                  </a:lnTo>
                  <a:lnTo>
                    <a:pt x="5077" y="766"/>
                  </a:lnTo>
                  <a:lnTo>
                    <a:pt x="5050" y="786"/>
                  </a:lnTo>
                  <a:lnTo>
                    <a:pt x="5025" y="808"/>
                  </a:lnTo>
                  <a:lnTo>
                    <a:pt x="5002" y="831"/>
                  </a:lnTo>
                  <a:lnTo>
                    <a:pt x="4980" y="853"/>
                  </a:lnTo>
                  <a:lnTo>
                    <a:pt x="4961" y="876"/>
                  </a:lnTo>
                  <a:lnTo>
                    <a:pt x="4943" y="901"/>
                  </a:lnTo>
                  <a:lnTo>
                    <a:pt x="4927" y="926"/>
                  </a:lnTo>
                  <a:lnTo>
                    <a:pt x="4913" y="951"/>
                  </a:lnTo>
                  <a:lnTo>
                    <a:pt x="4899" y="977"/>
                  </a:lnTo>
                  <a:lnTo>
                    <a:pt x="4888" y="1005"/>
                  </a:lnTo>
                  <a:lnTo>
                    <a:pt x="4879" y="1032"/>
                  </a:lnTo>
                  <a:lnTo>
                    <a:pt x="4871" y="1060"/>
                  </a:lnTo>
                  <a:lnTo>
                    <a:pt x="4865" y="1090"/>
                  </a:lnTo>
                  <a:lnTo>
                    <a:pt x="4860" y="1119"/>
                  </a:lnTo>
                  <a:lnTo>
                    <a:pt x="4818" y="1203"/>
                  </a:lnTo>
                  <a:lnTo>
                    <a:pt x="4779" y="1280"/>
                  </a:lnTo>
                  <a:lnTo>
                    <a:pt x="4759" y="1316"/>
                  </a:lnTo>
                  <a:lnTo>
                    <a:pt x="4741" y="1350"/>
                  </a:lnTo>
                  <a:lnTo>
                    <a:pt x="4721" y="1382"/>
                  </a:lnTo>
                  <a:lnTo>
                    <a:pt x="4704" y="1412"/>
                  </a:lnTo>
                  <a:lnTo>
                    <a:pt x="4686" y="1442"/>
                  </a:lnTo>
                  <a:lnTo>
                    <a:pt x="4669" y="1468"/>
                  </a:lnTo>
                  <a:lnTo>
                    <a:pt x="4651" y="1493"/>
                  </a:lnTo>
                  <a:lnTo>
                    <a:pt x="4634" y="1516"/>
                  </a:lnTo>
                  <a:lnTo>
                    <a:pt x="4618" y="1538"/>
                  </a:lnTo>
                  <a:lnTo>
                    <a:pt x="4602" y="1557"/>
                  </a:lnTo>
                  <a:lnTo>
                    <a:pt x="4586" y="1574"/>
                  </a:lnTo>
                  <a:lnTo>
                    <a:pt x="4570" y="1590"/>
                  </a:lnTo>
                  <a:lnTo>
                    <a:pt x="4558" y="1617"/>
                  </a:lnTo>
                  <a:lnTo>
                    <a:pt x="4546" y="1641"/>
                  </a:lnTo>
                  <a:lnTo>
                    <a:pt x="4533" y="1663"/>
                  </a:lnTo>
                  <a:lnTo>
                    <a:pt x="4521" y="1684"/>
                  </a:lnTo>
                  <a:lnTo>
                    <a:pt x="4507" y="1704"/>
                  </a:lnTo>
                  <a:lnTo>
                    <a:pt x="4493" y="1721"/>
                  </a:lnTo>
                  <a:lnTo>
                    <a:pt x="4478" y="1737"/>
                  </a:lnTo>
                  <a:lnTo>
                    <a:pt x="4464" y="1750"/>
                  </a:lnTo>
                  <a:lnTo>
                    <a:pt x="4449" y="1763"/>
                  </a:lnTo>
                  <a:lnTo>
                    <a:pt x="4433" y="1773"/>
                  </a:lnTo>
                  <a:lnTo>
                    <a:pt x="4417" y="1783"/>
                  </a:lnTo>
                  <a:lnTo>
                    <a:pt x="4399" y="1790"/>
                  </a:lnTo>
                  <a:lnTo>
                    <a:pt x="4382" y="1796"/>
                  </a:lnTo>
                  <a:lnTo>
                    <a:pt x="4364" y="1800"/>
                  </a:lnTo>
                  <a:lnTo>
                    <a:pt x="4346" y="1802"/>
                  </a:lnTo>
                  <a:lnTo>
                    <a:pt x="4326" y="1803"/>
                  </a:lnTo>
                  <a:lnTo>
                    <a:pt x="942" y="2273"/>
                  </a:lnTo>
                  <a:lnTo>
                    <a:pt x="896" y="2327"/>
                  </a:lnTo>
                  <a:lnTo>
                    <a:pt x="849" y="2377"/>
                  </a:lnTo>
                  <a:lnTo>
                    <a:pt x="803" y="2424"/>
                  </a:lnTo>
                  <a:lnTo>
                    <a:pt x="759" y="2467"/>
                  </a:lnTo>
                  <a:lnTo>
                    <a:pt x="737" y="2487"/>
                  </a:lnTo>
                  <a:lnTo>
                    <a:pt x="715" y="2507"/>
                  </a:lnTo>
                  <a:lnTo>
                    <a:pt x="693" y="2525"/>
                  </a:lnTo>
                  <a:lnTo>
                    <a:pt x="672" y="2542"/>
                  </a:lnTo>
                  <a:lnTo>
                    <a:pt x="651" y="2559"/>
                  </a:lnTo>
                  <a:lnTo>
                    <a:pt x="630" y="2575"/>
                  </a:lnTo>
                  <a:lnTo>
                    <a:pt x="609" y="2591"/>
                  </a:lnTo>
                  <a:lnTo>
                    <a:pt x="589" y="2604"/>
                  </a:lnTo>
                  <a:lnTo>
                    <a:pt x="569" y="2618"/>
                  </a:lnTo>
                  <a:lnTo>
                    <a:pt x="548" y="2630"/>
                  </a:lnTo>
                  <a:lnTo>
                    <a:pt x="528" y="2641"/>
                  </a:lnTo>
                  <a:lnTo>
                    <a:pt x="509" y="2652"/>
                  </a:lnTo>
                  <a:lnTo>
                    <a:pt x="490" y="2662"/>
                  </a:lnTo>
                  <a:lnTo>
                    <a:pt x="470" y="2672"/>
                  </a:lnTo>
                  <a:lnTo>
                    <a:pt x="451" y="2680"/>
                  </a:lnTo>
                  <a:lnTo>
                    <a:pt x="432" y="2687"/>
                  </a:lnTo>
                  <a:lnTo>
                    <a:pt x="414" y="2693"/>
                  </a:lnTo>
                  <a:lnTo>
                    <a:pt x="395" y="2699"/>
                  </a:lnTo>
                  <a:lnTo>
                    <a:pt x="377" y="2703"/>
                  </a:lnTo>
                  <a:lnTo>
                    <a:pt x="359" y="2707"/>
                  </a:lnTo>
                  <a:lnTo>
                    <a:pt x="342" y="2710"/>
                  </a:lnTo>
                  <a:lnTo>
                    <a:pt x="324" y="2712"/>
                  </a:lnTo>
                  <a:lnTo>
                    <a:pt x="306" y="2713"/>
                  </a:lnTo>
                  <a:lnTo>
                    <a:pt x="289" y="2714"/>
                  </a:lnTo>
                  <a:lnTo>
                    <a:pt x="0" y="9921"/>
                  </a:lnTo>
                  <a:lnTo>
                    <a:pt x="11266" y="7736"/>
                  </a:lnTo>
                  <a:lnTo>
                    <a:pt x="11660" y="560"/>
                  </a:lnTo>
                </a:path>
              </a:pathLst>
            </a:custGeom>
            <a:solidFill>
              <a:schemeClr val="accent1"/>
            </a:solidFill>
            <a:ln>
              <a:noFill/>
            </a:ln>
            <a:extLst>
              <a:ext uri="{91240B29-F687-4F45-9708-019B960494DF}">
                <a14:hiddenLine xmlns:a14="http://schemas.microsoft.com/office/drawing/2010/main" w="3175">
                  <a:solidFill>
                    <a:schemeClr val="bg1"/>
                  </a:solidFill>
                  <a:prstDash val="solid"/>
                  <a:round/>
                  <a:headEnd/>
                  <a:tailEnd/>
                </a14:hiddenLine>
              </a:ext>
            </a:extLst>
          </p:spPr>
          <p:txBody>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NZ"/>
            </a:p>
          </p:txBody>
        </p:sp>
      </p:grpSp>
      <p:grpSp>
        <p:nvGrpSpPr>
          <p:cNvPr id="20" name="Group 19"/>
          <p:cNvGrpSpPr>
            <a:grpSpLocks/>
          </p:cNvGrpSpPr>
          <p:nvPr/>
        </p:nvGrpSpPr>
        <p:grpSpPr bwMode="auto">
          <a:xfrm rot="5400000">
            <a:off x="6305667" y="860903"/>
            <a:ext cx="1338486" cy="1349436"/>
            <a:chOff x="2601" y="4040"/>
            <a:chExt cx="1155" cy="792"/>
          </a:xfrm>
          <a:effectLst>
            <a:reflection stA="11000" endPos="65000" dist="50800" dir="5400000" sy="-100000" algn="bl" rotWithShape="0"/>
          </a:effectLst>
        </p:grpSpPr>
        <p:sp>
          <p:nvSpPr>
            <p:cNvPr id="21" name="Freeform 20"/>
            <p:cNvSpPr>
              <a:spLocks/>
            </p:cNvSpPr>
            <p:nvPr/>
          </p:nvSpPr>
          <p:spPr bwMode="auto">
            <a:xfrm>
              <a:off x="2601" y="4040"/>
              <a:ext cx="1155" cy="792"/>
            </a:xfrm>
            <a:custGeom>
              <a:avLst/>
              <a:gdLst>
                <a:gd name="T0" fmla="*/ 12407 w 16169"/>
                <a:gd name="T1" fmla="*/ 337 h 11090"/>
                <a:gd name="T2" fmla="*/ 15307 w 16169"/>
                <a:gd name="T3" fmla="*/ 5 h 11090"/>
                <a:gd name="T4" fmla="*/ 15339 w 16169"/>
                <a:gd name="T5" fmla="*/ 44 h 11090"/>
                <a:gd name="T6" fmla="*/ 15399 w 16169"/>
                <a:gd name="T7" fmla="*/ 121 h 11090"/>
                <a:gd name="T8" fmla="*/ 15491 w 16169"/>
                <a:gd name="T9" fmla="*/ 235 h 11090"/>
                <a:gd name="T10" fmla="*/ 15555 w 16169"/>
                <a:gd name="T11" fmla="*/ 325 h 11090"/>
                <a:gd name="T12" fmla="*/ 15575 w 16169"/>
                <a:gd name="T13" fmla="*/ 360 h 11090"/>
                <a:gd name="T14" fmla="*/ 15597 w 16169"/>
                <a:gd name="T15" fmla="*/ 394 h 11090"/>
                <a:gd name="T16" fmla="*/ 15623 w 16169"/>
                <a:gd name="T17" fmla="*/ 425 h 11090"/>
                <a:gd name="T18" fmla="*/ 15654 w 16169"/>
                <a:gd name="T19" fmla="*/ 452 h 11090"/>
                <a:gd name="T20" fmla="*/ 15688 w 16169"/>
                <a:gd name="T21" fmla="*/ 479 h 11090"/>
                <a:gd name="T22" fmla="*/ 15725 w 16169"/>
                <a:gd name="T23" fmla="*/ 502 h 11090"/>
                <a:gd name="T24" fmla="*/ 15768 w 16169"/>
                <a:gd name="T25" fmla="*/ 523 h 11090"/>
                <a:gd name="T26" fmla="*/ 15807 w 16169"/>
                <a:gd name="T27" fmla="*/ 548 h 11090"/>
                <a:gd name="T28" fmla="*/ 15842 w 16169"/>
                <a:gd name="T29" fmla="*/ 575 h 11090"/>
                <a:gd name="T30" fmla="*/ 15881 w 16169"/>
                <a:gd name="T31" fmla="*/ 598 h 11090"/>
                <a:gd name="T32" fmla="*/ 15924 w 16169"/>
                <a:gd name="T33" fmla="*/ 616 h 11090"/>
                <a:gd name="T34" fmla="*/ 15971 w 16169"/>
                <a:gd name="T35" fmla="*/ 630 h 11090"/>
                <a:gd name="T36" fmla="*/ 16022 w 16169"/>
                <a:gd name="T37" fmla="*/ 641 h 11090"/>
                <a:gd name="T38" fmla="*/ 16078 w 16169"/>
                <a:gd name="T39" fmla="*/ 648 h 11090"/>
                <a:gd name="T40" fmla="*/ 16137 w 16169"/>
                <a:gd name="T41" fmla="*/ 652 h 11090"/>
                <a:gd name="T42" fmla="*/ 15728 w 16169"/>
                <a:gd name="T43" fmla="*/ 8755 h 11090"/>
                <a:gd name="T44" fmla="*/ 0 w 16169"/>
                <a:gd name="T45" fmla="*/ 1869 h 11090"/>
                <a:gd name="T46" fmla="*/ 88 w 16169"/>
                <a:gd name="T47" fmla="*/ 1856 h 11090"/>
                <a:gd name="T48" fmla="*/ 168 w 16169"/>
                <a:gd name="T49" fmla="*/ 1839 h 11090"/>
                <a:gd name="T50" fmla="*/ 241 w 16169"/>
                <a:gd name="T51" fmla="*/ 1819 h 11090"/>
                <a:gd name="T52" fmla="*/ 308 w 16169"/>
                <a:gd name="T53" fmla="*/ 1795 h 11090"/>
                <a:gd name="T54" fmla="*/ 367 w 16169"/>
                <a:gd name="T55" fmla="*/ 1769 h 11090"/>
                <a:gd name="T56" fmla="*/ 419 w 16169"/>
                <a:gd name="T57" fmla="*/ 1740 h 11090"/>
                <a:gd name="T58" fmla="*/ 465 w 16169"/>
                <a:gd name="T59" fmla="*/ 1707 h 11090"/>
                <a:gd name="T60" fmla="*/ 503 w 16169"/>
                <a:gd name="T61" fmla="*/ 1672 h 11090"/>
                <a:gd name="T62" fmla="*/ 538 w 16169"/>
                <a:gd name="T63" fmla="*/ 1622 h 11090"/>
                <a:gd name="T64" fmla="*/ 568 w 16169"/>
                <a:gd name="T65" fmla="*/ 1568 h 11090"/>
                <a:gd name="T66" fmla="*/ 593 w 16169"/>
                <a:gd name="T67" fmla="*/ 1514 h 11090"/>
                <a:gd name="T68" fmla="*/ 615 w 16169"/>
                <a:gd name="T69" fmla="*/ 1458 h 11090"/>
                <a:gd name="T70" fmla="*/ 632 w 16169"/>
                <a:gd name="T71" fmla="*/ 1401 h 11090"/>
                <a:gd name="T72" fmla="*/ 643 w 16169"/>
                <a:gd name="T73" fmla="*/ 1341 h 11090"/>
                <a:gd name="T74" fmla="*/ 651 w 16169"/>
                <a:gd name="T75" fmla="*/ 1280 h 11090"/>
                <a:gd name="T76" fmla="*/ 653 w 16169"/>
                <a:gd name="T77" fmla="*/ 1217 h 11090"/>
                <a:gd name="T78" fmla="*/ 3737 w 16169"/>
                <a:gd name="T79" fmla="*/ 533 h 11090"/>
                <a:gd name="T80" fmla="*/ 12101 w 16169"/>
                <a:gd name="T81" fmla="*/ 186 h 1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169" h="11090">
                  <a:moveTo>
                    <a:pt x="12101" y="186"/>
                  </a:moveTo>
                  <a:lnTo>
                    <a:pt x="12407" y="337"/>
                  </a:lnTo>
                  <a:lnTo>
                    <a:pt x="15304" y="0"/>
                  </a:lnTo>
                  <a:lnTo>
                    <a:pt x="15307" y="5"/>
                  </a:lnTo>
                  <a:lnTo>
                    <a:pt x="15319" y="19"/>
                  </a:lnTo>
                  <a:lnTo>
                    <a:pt x="15339" y="44"/>
                  </a:lnTo>
                  <a:lnTo>
                    <a:pt x="15365" y="77"/>
                  </a:lnTo>
                  <a:lnTo>
                    <a:pt x="15399" y="121"/>
                  </a:lnTo>
                  <a:lnTo>
                    <a:pt x="15442" y="172"/>
                  </a:lnTo>
                  <a:lnTo>
                    <a:pt x="15491" y="235"/>
                  </a:lnTo>
                  <a:lnTo>
                    <a:pt x="15547" y="306"/>
                  </a:lnTo>
                  <a:lnTo>
                    <a:pt x="15555" y="325"/>
                  </a:lnTo>
                  <a:lnTo>
                    <a:pt x="15564" y="343"/>
                  </a:lnTo>
                  <a:lnTo>
                    <a:pt x="15575" y="360"/>
                  </a:lnTo>
                  <a:lnTo>
                    <a:pt x="15586" y="377"/>
                  </a:lnTo>
                  <a:lnTo>
                    <a:pt x="15597" y="394"/>
                  </a:lnTo>
                  <a:lnTo>
                    <a:pt x="15610" y="410"/>
                  </a:lnTo>
                  <a:lnTo>
                    <a:pt x="15623" y="425"/>
                  </a:lnTo>
                  <a:lnTo>
                    <a:pt x="15638" y="439"/>
                  </a:lnTo>
                  <a:lnTo>
                    <a:pt x="15654" y="452"/>
                  </a:lnTo>
                  <a:lnTo>
                    <a:pt x="15670" y="465"/>
                  </a:lnTo>
                  <a:lnTo>
                    <a:pt x="15688" y="479"/>
                  </a:lnTo>
                  <a:lnTo>
                    <a:pt x="15706" y="491"/>
                  </a:lnTo>
                  <a:lnTo>
                    <a:pt x="15725" y="502"/>
                  </a:lnTo>
                  <a:lnTo>
                    <a:pt x="15747" y="513"/>
                  </a:lnTo>
                  <a:lnTo>
                    <a:pt x="15768" y="523"/>
                  </a:lnTo>
                  <a:lnTo>
                    <a:pt x="15791" y="533"/>
                  </a:lnTo>
                  <a:lnTo>
                    <a:pt x="15807" y="548"/>
                  </a:lnTo>
                  <a:lnTo>
                    <a:pt x="15824" y="563"/>
                  </a:lnTo>
                  <a:lnTo>
                    <a:pt x="15842" y="575"/>
                  </a:lnTo>
                  <a:lnTo>
                    <a:pt x="15861" y="587"/>
                  </a:lnTo>
                  <a:lnTo>
                    <a:pt x="15881" y="598"/>
                  </a:lnTo>
                  <a:lnTo>
                    <a:pt x="15902" y="607"/>
                  </a:lnTo>
                  <a:lnTo>
                    <a:pt x="15924" y="616"/>
                  </a:lnTo>
                  <a:lnTo>
                    <a:pt x="15947" y="624"/>
                  </a:lnTo>
                  <a:lnTo>
                    <a:pt x="15971" y="630"/>
                  </a:lnTo>
                  <a:lnTo>
                    <a:pt x="15997" y="636"/>
                  </a:lnTo>
                  <a:lnTo>
                    <a:pt x="16022" y="641"/>
                  </a:lnTo>
                  <a:lnTo>
                    <a:pt x="16049" y="645"/>
                  </a:lnTo>
                  <a:lnTo>
                    <a:pt x="16078" y="648"/>
                  </a:lnTo>
                  <a:lnTo>
                    <a:pt x="16107" y="651"/>
                  </a:lnTo>
                  <a:lnTo>
                    <a:pt x="16137" y="652"/>
                  </a:lnTo>
                  <a:lnTo>
                    <a:pt x="16169" y="653"/>
                  </a:lnTo>
                  <a:lnTo>
                    <a:pt x="15728" y="8755"/>
                  </a:lnTo>
                  <a:lnTo>
                    <a:pt x="3203" y="11090"/>
                  </a:lnTo>
                  <a:lnTo>
                    <a:pt x="0" y="1869"/>
                  </a:lnTo>
                  <a:lnTo>
                    <a:pt x="45" y="1863"/>
                  </a:lnTo>
                  <a:lnTo>
                    <a:pt x="88" y="1856"/>
                  </a:lnTo>
                  <a:lnTo>
                    <a:pt x="129" y="1848"/>
                  </a:lnTo>
                  <a:lnTo>
                    <a:pt x="168" y="1839"/>
                  </a:lnTo>
                  <a:lnTo>
                    <a:pt x="206" y="1830"/>
                  </a:lnTo>
                  <a:lnTo>
                    <a:pt x="241" y="1819"/>
                  </a:lnTo>
                  <a:lnTo>
                    <a:pt x="276" y="1808"/>
                  </a:lnTo>
                  <a:lnTo>
                    <a:pt x="308" y="1795"/>
                  </a:lnTo>
                  <a:lnTo>
                    <a:pt x="338" y="1783"/>
                  </a:lnTo>
                  <a:lnTo>
                    <a:pt x="367" y="1769"/>
                  </a:lnTo>
                  <a:lnTo>
                    <a:pt x="394" y="1755"/>
                  </a:lnTo>
                  <a:lnTo>
                    <a:pt x="419" y="1740"/>
                  </a:lnTo>
                  <a:lnTo>
                    <a:pt x="443" y="1725"/>
                  </a:lnTo>
                  <a:lnTo>
                    <a:pt x="465" y="1707"/>
                  </a:lnTo>
                  <a:lnTo>
                    <a:pt x="484" y="1690"/>
                  </a:lnTo>
                  <a:lnTo>
                    <a:pt x="503" y="1672"/>
                  </a:lnTo>
                  <a:lnTo>
                    <a:pt x="521" y="1647"/>
                  </a:lnTo>
                  <a:lnTo>
                    <a:pt x="538" y="1622"/>
                  </a:lnTo>
                  <a:lnTo>
                    <a:pt x="553" y="1595"/>
                  </a:lnTo>
                  <a:lnTo>
                    <a:pt x="568" y="1568"/>
                  </a:lnTo>
                  <a:lnTo>
                    <a:pt x="581" y="1542"/>
                  </a:lnTo>
                  <a:lnTo>
                    <a:pt x="593" y="1514"/>
                  </a:lnTo>
                  <a:lnTo>
                    <a:pt x="605" y="1486"/>
                  </a:lnTo>
                  <a:lnTo>
                    <a:pt x="615" y="1458"/>
                  </a:lnTo>
                  <a:lnTo>
                    <a:pt x="624" y="1429"/>
                  </a:lnTo>
                  <a:lnTo>
                    <a:pt x="632" y="1401"/>
                  </a:lnTo>
                  <a:lnTo>
                    <a:pt x="638" y="1371"/>
                  </a:lnTo>
                  <a:lnTo>
                    <a:pt x="643" y="1341"/>
                  </a:lnTo>
                  <a:lnTo>
                    <a:pt x="648" y="1311"/>
                  </a:lnTo>
                  <a:lnTo>
                    <a:pt x="651" y="1280"/>
                  </a:lnTo>
                  <a:lnTo>
                    <a:pt x="652" y="1248"/>
                  </a:lnTo>
                  <a:lnTo>
                    <a:pt x="653" y="1217"/>
                  </a:lnTo>
                  <a:lnTo>
                    <a:pt x="653" y="958"/>
                  </a:lnTo>
                  <a:lnTo>
                    <a:pt x="3737" y="533"/>
                  </a:lnTo>
                  <a:lnTo>
                    <a:pt x="4421" y="1051"/>
                  </a:lnTo>
                  <a:lnTo>
                    <a:pt x="12101" y="186"/>
                  </a:lnTo>
                  <a:close/>
                </a:path>
              </a:pathLst>
            </a:custGeom>
            <a:solidFill>
              <a:schemeClr val="tx1"/>
            </a:solidFill>
            <a:ln>
              <a:noFill/>
            </a:ln>
            <a:extLst>
              <a:ext uri="{91240B29-F687-4F45-9708-019B960494DF}">
                <a14:hiddenLine xmlns:a14="http://schemas.microsoft.com/office/drawing/2010/main" w="3175">
                  <a:solidFill>
                    <a:srgbClr val="1F1A17"/>
                  </a:solidFill>
                  <a:prstDash val="solid"/>
                  <a:round/>
                  <a:headEnd/>
                  <a:tailEnd/>
                </a14:hiddenLine>
              </a:ext>
            </a:extLst>
          </p:spPr>
          <p:txBody>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NZ"/>
            </a:p>
          </p:txBody>
        </p:sp>
        <p:sp>
          <p:nvSpPr>
            <p:cNvPr id="22" name="Freeform 21"/>
            <p:cNvSpPr>
              <a:spLocks/>
            </p:cNvSpPr>
            <p:nvPr/>
          </p:nvSpPr>
          <p:spPr bwMode="auto">
            <a:xfrm>
              <a:off x="2890" y="4066"/>
              <a:ext cx="832" cy="709"/>
            </a:xfrm>
            <a:custGeom>
              <a:avLst/>
              <a:gdLst>
                <a:gd name="T0" fmla="*/ 11628 w 11660"/>
                <a:gd name="T1" fmla="*/ 554 h 9921"/>
                <a:gd name="T2" fmla="*/ 11566 w 11660"/>
                <a:gd name="T3" fmla="*/ 539 h 9921"/>
                <a:gd name="T4" fmla="*/ 11507 w 11660"/>
                <a:gd name="T5" fmla="*/ 521 h 9921"/>
                <a:gd name="T6" fmla="*/ 11452 w 11660"/>
                <a:gd name="T7" fmla="*/ 501 h 9921"/>
                <a:gd name="T8" fmla="*/ 11398 w 11660"/>
                <a:gd name="T9" fmla="*/ 478 h 9921"/>
                <a:gd name="T10" fmla="*/ 11347 w 11660"/>
                <a:gd name="T11" fmla="*/ 451 h 9921"/>
                <a:gd name="T12" fmla="*/ 11300 w 11660"/>
                <a:gd name="T13" fmla="*/ 422 h 9921"/>
                <a:gd name="T14" fmla="*/ 11254 w 11660"/>
                <a:gd name="T15" fmla="*/ 391 h 9921"/>
                <a:gd name="T16" fmla="*/ 11211 w 11660"/>
                <a:gd name="T17" fmla="*/ 355 h 9921"/>
                <a:gd name="T18" fmla="*/ 11171 w 11660"/>
                <a:gd name="T19" fmla="*/ 318 h 9921"/>
                <a:gd name="T20" fmla="*/ 11134 w 11660"/>
                <a:gd name="T21" fmla="*/ 277 h 9921"/>
                <a:gd name="T22" fmla="*/ 11099 w 11660"/>
                <a:gd name="T23" fmla="*/ 233 h 9921"/>
                <a:gd name="T24" fmla="*/ 11067 w 11660"/>
                <a:gd name="T25" fmla="*/ 186 h 9921"/>
                <a:gd name="T26" fmla="*/ 11037 w 11660"/>
                <a:gd name="T27" fmla="*/ 137 h 9921"/>
                <a:gd name="T28" fmla="*/ 11010 w 11660"/>
                <a:gd name="T29" fmla="*/ 84 h 9921"/>
                <a:gd name="T30" fmla="*/ 10987 w 11660"/>
                <a:gd name="T31" fmla="*/ 30 h 9921"/>
                <a:gd name="T32" fmla="*/ 5135 w 11660"/>
                <a:gd name="T33" fmla="*/ 726 h 9921"/>
                <a:gd name="T34" fmla="*/ 5077 w 11660"/>
                <a:gd name="T35" fmla="*/ 766 h 9921"/>
                <a:gd name="T36" fmla="*/ 5025 w 11660"/>
                <a:gd name="T37" fmla="*/ 808 h 9921"/>
                <a:gd name="T38" fmla="*/ 4980 w 11660"/>
                <a:gd name="T39" fmla="*/ 853 h 9921"/>
                <a:gd name="T40" fmla="*/ 4943 w 11660"/>
                <a:gd name="T41" fmla="*/ 901 h 9921"/>
                <a:gd name="T42" fmla="*/ 4913 w 11660"/>
                <a:gd name="T43" fmla="*/ 951 h 9921"/>
                <a:gd name="T44" fmla="*/ 4888 w 11660"/>
                <a:gd name="T45" fmla="*/ 1005 h 9921"/>
                <a:gd name="T46" fmla="*/ 4871 w 11660"/>
                <a:gd name="T47" fmla="*/ 1060 h 9921"/>
                <a:gd name="T48" fmla="*/ 4860 w 11660"/>
                <a:gd name="T49" fmla="*/ 1119 h 9921"/>
                <a:gd name="T50" fmla="*/ 4779 w 11660"/>
                <a:gd name="T51" fmla="*/ 1280 h 9921"/>
                <a:gd name="T52" fmla="*/ 4741 w 11660"/>
                <a:gd name="T53" fmla="*/ 1350 h 9921"/>
                <a:gd name="T54" fmla="*/ 4704 w 11660"/>
                <a:gd name="T55" fmla="*/ 1412 h 9921"/>
                <a:gd name="T56" fmla="*/ 4669 w 11660"/>
                <a:gd name="T57" fmla="*/ 1468 h 9921"/>
                <a:gd name="T58" fmla="*/ 4634 w 11660"/>
                <a:gd name="T59" fmla="*/ 1516 h 9921"/>
                <a:gd name="T60" fmla="*/ 4602 w 11660"/>
                <a:gd name="T61" fmla="*/ 1557 h 9921"/>
                <a:gd name="T62" fmla="*/ 4570 w 11660"/>
                <a:gd name="T63" fmla="*/ 1590 h 9921"/>
                <a:gd name="T64" fmla="*/ 4546 w 11660"/>
                <a:gd name="T65" fmla="*/ 1641 h 9921"/>
                <a:gd name="T66" fmla="*/ 4521 w 11660"/>
                <a:gd name="T67" fmla="*/ 1684 h 9921"/>
                <a:gd name="T68" fmla="*/ 4493 w 11660"/>
                <a:gd name="T69" fmla="*/ 1721 h 9921"/>
                <a:gd name="T70" fmla="*/ 4464 w 11660"/>
                <a:gd name="T71" fmla="*/ 1750 h 9921"/>
                <a:gd name="T72" fmla="*/ 4433 w 11660"/>
                <a:gd name="T73" fmla="*/ 1773 h 9921"/>
                <a:gd name="T74" fmla="*/ 4399 w 11660"/>
                <a:gd name="T75" fmla="*/ 1790 h 9921"/>
                <a:gd name="T76" fmla="*/ 4364 w 11660"/>
                <a:gd name="T77" fmla="*/ 1800 h 9921"/>
                <a:gd name="T78" fmla="*/ 4326 w 11660"/>
                <a:gd name="T79" fmla="*/ 1803 h 9921"/>
                <a:gd name="T80" fmla="*/ 896 w 11660"/>
                <a:gd name="T81" fmla="*/ 2327 h 9921"/>
                <a:gd name="T82" fmla="*/ 803 w 11660"/>
                <a:gd name="T83" fmla="*/ 2424 h 9921"/>
                <a:gd name="T84" fmla="*/ 737 w 11660"/>
                <a:gd name="T85" fmla="*/ 2487 h 9921"/>
                <a:gd name="T86" fmla="*/ 693 w 11660"/>
                <a:gd name="T87" fmla="*/ 2525 h 9921"/>
                <a:gd name="T88" fmla="*/ 651 w 11660"/>
                <a:gd name="T89" fmla="*/ 2559 h 9921"/>
                <a:gd name="T90" fmla="*/ 609 w 11660"/>
                <a:gd name="T91" fmla="*/ 2591 h 9921"/>
                <a:gd name="T92" fmla="*/ 569 w 11660"/>
                <a:gd name="T93" fmla="*/ 2618 h 9921"/>
                <a:gd name="T94" fmla="*/ 528 w 11660"/>
                <a:gd name="T95" fmla="*/ 2641 h 9921"/>
                <a:gd name="T96" fmla="*/ 490 w 11660"/>
                <a:gd name="T97" fmla="*/ 2662 h 9921"/>
                <a:gd name="T98" fmla="*/ 451 w 11660"/>
                <a:gd name="T99" fmla="*/ 2680 h 9921"/>
                <a:gd name="T100" fmla="*/ 414 w 11660"/>
                <a:gd name="T101" fmla="*/ 2693 h 9921"/>
                <a:gd name="T102" fmla="*/ 377 w 11660"/>
                <a:gd name="T103" fmla="*/ 2703 h 9921"/>
                <a:gd name="T104" fmla="*/ 342 w 11660"/>
                <a:gd name="T105" fmla="*/ 2710 h 9921"/>
                <a:gd name="T106" fmla="*/ 306 w 11660"/>
                <a:gd name="T107" fmla="*/ 2713 h 9921"/>
                <a:gd name="T108" fmla="*/ 0 w 11660"/>
                <a:gd name="T109" fmla="*/ 9921 h 9921"/>
                <a:gd name="T110" fmla="*/ 11660 w 11660"/>
                <a:gd name="T111" fmla="*/ 560 h 9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60" h="9921">
                  <a:moveTo>
                    <a:pt x="11660" y="560"/>
                  </a:moveTo>
                  <a:lnTo>
                    <a:pt x="11628" y="554"/>
                  </a:lnTo>
                  <a:lnTo>
                    <a:pt x="11597" y="546"/>
                  </a:lnTo>
                  <a:lnTo>
                    <a:pt x="11566" y="539"/>
                  </a:lnTo>
                  <a:lnTo>
                    <a:pt x="11537" y="530"/>
                  </a:lnTo>
                  <a:lnTo>
                    <a:pt x="11507" y="521"/>
                  </a:lnTo>
                  <a:lnTo>
                    <a:pt x="11479" y="512"/>
                  </a:lnTo>
                  <a:lnTo>
                    <a:pt x="11452" y="501"/>
                  </a:lnTo>
                  <a:lnTo>
                    <a:pt x="11424" y="490"/>
                  </a:lnTo>
                  <a:lnTo>
                    <a:pt x="11398" y="478"/>
                  </a:lnTo>
                  <a:lnTo>
                    <a:pt x="11373" y="466"/>
                  </a:lnTo>
                  <a:lnTo>
                    <a:pt x="11347" y="451"/>
                  </a:lnTo>
                  <a:lnTo>
                    <a:pt x="11323" y="437"/>
                  </a:lnTo>
                  <a:lnTo>
                    <a:pt x="11300" y="422"/>
                  </a:lnTo>
                  <a:lnTo>
                    <a:pt x="11276" y="407"/>
                  </a:lnTo>
                  <a:lnTo>
                    <a:pt x="11254" y="391"/>
                  </a:lnTo>
                  <a:lnTo>
                    <a:pt x="11232" y="374"/>
                  </a:lnTo>
                  <a:lnTo>
                    <a:pt x="11211" y="355"/>
                  </a:lnTo>
                  <a:lnTo>
                    <a:pt x="11190" y="337"/>
                  </a:lnTo>
                  <a:lnTo>
                    <a:pt x="11171" y="318"/>
                  </a:lnTo>
                  <a:lnTo>
                    <a:pt x="11152" y="298"/>
                  </a:lnTo>
                  <a:lnTo>
                    <a:pt x="11134" y="277"/>
                  </a:lnTo>
                  <a:lnTo>
                    <a:pt x="11115" y="255"/>
                  </a:lnTo>
                  <a:lnTo>
                    <a:pt x="11099" y="233"/>
                  </a:lnTo>
                  <a:lnTo>
                    <a:pt x="11082" y="211"/>
                  </a:lnTo>
                  <a:lnTo>
                    <a:pt x="11067" y="186"/>
                  </a:lnTo>
                  <a:lnTo>
                    <a:pt x="11052" y="162"/>
                  </a:lnTo>
                  <a:lnTo>
                    <a:pt x="11037" y="137"/>
                  </a:lnTo>
                  <a:lnTo>
                    <a:pt x="11023" y="112"/>
                  </a:lnTo>
                  <a:lnTo>
                    <a:pt x="11010" y="84"/>
                  </a:lnTo>
                  <a:lnTo>
                    <a:pt x="10998" y="57"/>
                  </a:lnTo>
                  <a:lnTo>
                    <a:pt x="10987" y="30"/>
                  </a:lnTo>
                  <a:lnTo>
                    <a:pt x="10976" y="0"/>
                  </a:lnTo>
                  <a:lnTo>
                    <a:pt x="5135" y="726"/>
                  </a:lnTo>
                  <a:lnTo>
                    <a:pt x="5105" y="745"/>
                  </a:lnTo>
                  <a:lnTo>
                    <a:pt x="5077" y="766"/>
                  </a:lnTo>
                  <a:lnTo>
                    <a:pt x="5050" y="786"/>
                  </a:lnTo>
                  <a:lnTo>
                    <a:pt x="5025" y="808"/>
                  </a:lnTo>
                  <a:lnTo>
                    <a:pt x="5002" y="831"/>
                  </a:lnTo>
                  <a:lnTo>
                    <a:pt x="4980" y="853"/>
                  </a:lnTo>
                  <a:lnTo>
                    <a:pt x="4961" y="876"/>
                  </a:lnTo>
                  <a:lnTo>
                    <a:pt x="4943" y="901"/>
                  </a:lnTo>
                  <a:lnTo>
                    <a:pt x="4927" y="926"/>
                  </a:lnTo>
                  <a:lnTo>
                    <a:pt x="4913" y="951"/>
                  </a:lnTo>
                  <a:lnTo>
                    <a:pt x="4899" y="977"/>
                  </a:lnTo>
                  <a:lnTo>
                    <a:pt x="4888" y="1005"/>
                  </a:lnTo>
                  <a:lnTo>
                    <a:pt x="4879" y="1032"/>
                  </a:lnTo>
                  <a:lnTo>
                    <a:pt x="4871" y="1060"/>
                  </a:lnTo>
                  <a:lnTo>
                    <a:pt x="4865" y="1090"/>
                  </a:lnTo>
                  <a:lnTo>
                    <a:pt x="4860" y="1119"/>
                  </a:lnTo>
                  <a:lnTo>
                    <a:pt x="4818" y="1203"/>
                  </a:lnTo>
                  <a:lnTo>
                    <a:pt x="4779" y="1280"/>
                  </a:lnTo>
                  <a:lnTo>
                    <a:pt x="4759" y="1316"/>
                  </a:lnTo>
                  <a:lnTo>
                    <a:pt x="4741" y="1350"/>
                  </a:lnTo>
                  <a:lnTo>
                    <a:pt x="4721" y="1382"/>
                  </a:lnTo>
                  <a:lnTo>
                    <a:pt x="4704" y="1412"/>
                  </a:lnTo>
                  <a:lnTo>
                    <a:pt x="4686" y="1442"/>
                  </a:lnTo>
                  <a:lnTo>
                    <a:pt x="4669" y="1468"/>
                  </a:lnTo>
                  <a:lnTo>
                    <a:pt x="4651" y="1493"/>
                  </a:lnTo>
                  <a:lnTo>
                    <a:pt x="4634" y="1516"/>
                  </a:lnTo>
                  <a:lnTo>
                    <a:pt x="4618" y="1538"/>
                  </a:lnTo>
                  <a:lnTo>
                    <a:pt x="4602" y="1557"/>
                  </a:lnTo>
                  <a:lnTo>
                    <a:pt x="4586" y="1574"/>
                  </a:lnTo>
                  <a:lnTo>
                    <a:pt x="4570" y="1590"/>
                  </a:lnTo>
                  <a:lnTo>
                    <a:pt x="4558" y="1617"/>
                  </a:lnTo>
                  <a:lnTo>
                    <a:pt x="4546" y="1641"/>
                  </a:lnTo>
                  <a:lnTo>
                    <a:pt x="4533" y="1663"/>
                  </a:lnTo>
                  <a:lnTo>
                    <a:pt x="4521" y="1684"/>
                  </a:lnTo>
                  <a:lnTo>
                    <a:pt x="4507" y="1704"/>
                  </a:lnTo>
                  <a:lnTo>
                    <a:pt x="4493" y="1721"/>
                  </a:lnTo>
                  <a:lnTo>
                    <a:pt x="4478" y="1737"/>
                  </a:lnTo>
                  <a:lnTo>
                    <a:pt x="4464" y="1750"/>
                  </a:lnTo>
                  <a:lnTo>
                    <a:pt x="4449" y="1763"/>
                  </a:lnTo>
                  <a:lnTo>
                    <a:pt x="4433" y="1773"/>
                  </a:lnTo>
                  <a:lnTo>
                    <a:pt x="4417" y="1783"/>
                  </a:lnTo>
                  <a:lnTo>
                    <a:pt x="4399" y="1790"/>
                  </a:lnTo>
                  <a:lnTo>
                    <a:pt x="4382" y="1796"/>
                  </a:lnTo>
                  <a:lnTo>
                    <a:pt x="4364" y="1800"/>
                  </a:lnTo>
                  <a:lnTo>
                    <a:pt x="4346" y="1802"/>
                  </a:lnTo>
                  <a:lnTo>
                    <a:pt x="4326" y="1803"/>
                  </a:lnTo>
                  <a:lnTo>
                    <a:pt x="942" y="2273"/>
                  </a:lnTo>
                  <a:lnTo>
                    <a:pt x="896" y="2327"/>
                  </a:lnTo>
                  <a:lnTo>
                    <a:pt x="849" y="2377"/>
                  </a:lnTo>
                  <a:lnTo>
                    <a:pt x="803" y="2424"/>
                  </a:lnTo>
                  <a:lnTo>
                    <a:pt x="759" y="2467"/>
                  </a:lnTo>
                  <a:lnTo>
                    <a:pt x="737" y="2487"/>
                  </a:lnTo>
                  <a:lnTo>
                    <a:pt x="715" y="2507"/>
                  </a:lnTo>
                  <a:lnTo>
                    <a:pt x="693" y="2525"/>
                  </a:lnTo>
                  <a:lnTo>
                    <a:pt x="672" y="2542"/>
                  </a:lnTo>
                  <a:lnTo>
                    <a:pt x="651" y="2559"/>
                  </a:lnTo>
                  <a:lnTo>
                    <a:pt x="630" y="2575"/>
                  </a:lnTo>
                  <a:lnTo>
                    <a:pt x="609" y="2591"/>
                  </a:lnTo>
                  <a:lnTo>
                    <a:pt x="589" y="2604"/>
                  </a:lnTo>
                  <a:lnTo>
                    <a:pt x="569" y="2618"/>
                  </a:lnTo>
                  <a:lnTo>
                    <a:pt x="548" y="2630"/>
                  </a:lnTo>
                  <a:lnTo>
                    <a:pt x="528" y="2641"/>
                  </a:lnTo>
                  <a:lnTo>
                    <a:pt x="509" y="2652"/>
                  </a:lnTo>
                  <a:lnTo>
                    <a:pt x="490" y="2662"/>
                  </a:lnTo>
                  <a:lnTo>
                    <a:pt x="470" y="2672"/>
                  </a:lnTo>
                  <a:lnTo>
                    <a:pt x="451" y="2680"/>
                  </a:lnTo>
                  <a:lnTo>
                    <a:pt x="432" y="2687"/>
                  </a:lnTo>
                  <a:lnTo>
                    <a:pt x="414" y="2693"/>
                  </a:lnTo>
                  <a:lnTo>
                    <a:pt x="395" y="2699"/>
                  </a:lnTo>
                  <a:lnTo>
                    <a:pt x="377" y="2703"/>
                  </a:lnTo>
                  <a:lnTo>
                    <a:pt x="359" y="2707"/>
                  </a:lnTo>
                  <a:lnTo>
                    <a:pt x="342" y="2710"/>
                  </a:lnTo>
                  <a:lnTo>
                    <a:pt x="324" y="2712"/>
                  </a:lnTo>
                  <a:lnTo>
                    <a:pt x="306" y="2713"/>
                  </a:lnTo>
                  <a:lnTo>
                    <a:pt x="289" y="2714"/>
                  </a:lnTo>
                  <a:lnTo>
                    <a:pt x="0" y="9921"/>
                  </a:lnTo>
                  <a:lnTo>
                    <a:pt x="11266" y="7736"/>
                  </a:lnTo>
                  <a:lnTo>
                    <a:pt x="11660" y="560"/>
                  </a:lnTo>
                </a:path>
              </a:pathLst>
            </a:custGeom>
            <a:solidFill>
              <a:schemeClr val="accent1"/>
            </a:solidFill>
            <a:ln>
              <a:noFill/>
            </a:ln>
            <a:extLst>
              <a:ext uri="{91240B29-F687-4F45-9708-019B960494DF}">
                <a14:hiddenLine xmlns:a14="http://schemas.microsoft.com/office/drawing/2010/main" w="3175">
                  <a:solidFill>
                    <a:schemeClr val="bg1"/>
                  </a:solidFill>
                  <a:prstDash val="solid"/>
                  <a:round/>
                  <a:headEnd/>
                  <a:tailEnd/>
                </a14:hiddenLine>
              </a:ext>
            </a:extLst>
          </p:spPr>
          <p:txBody>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NZ"/>
            </a:p>
          </p:txBody>
        </p:sp>
      </p:grpSp>
      <p:pic>
        <p:nvPicPr>
          <p:cNvPr id="1026" name="Picture 2" descr="notched curved arrow sha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9159" y="945203"/>
            <a:ext cx="2590585" cy="14811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rc_mi" descr="http://images.nationmaster.com/images/motw/australia/new_zealand_rel81.jpg"/>
          <p:cNvPicPr>
            <a:picLocks noGrp="1"/>
          </p:cNvPicPr>
          <p:nvPr>
            <p:ph idx="1"/>
          </p:nvPr>
        </p:nvPicPr>
        <p:blipFill>
          <a:blip r:embed="rId3" cstate="print"/>
          <a:srcRect/>
          <a:stretch>
            <a:fillRect/>
          </a:stretch>
        </p:blipFill>
        <p:spPr bwMode="auto">
          <a:xfrm>
            <a:off x="509840" y="1098119"/>
            <a:ext cx="3599396" cy="3672408"/>
          </a:xfrm>
          <a:prstGeom prst="rect">
            <a:avLst/>
          </a:prstGeom>
          <a:noFill/>
          <a:ln w="9525">
            <a:noFill/>
            <a:miter lim="800000"/>
            <a:headEnd/>
            <a:tailEnd/>
          </a:ln>
        </p:spPr>
      </p:pic>
      <p:pic>
        <p:nvPicPr>
          <p:cNvPr id="10" name="Picture 9" descr="r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08099" y="1700808"/>
            <a:ext cx="371620" cy="30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r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4876" y="2441892"/>
            <a:ext cx="371620" cy="30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40" descr="r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6632" y="2743890"/>
            <a:ext cx="371620" cy="30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41" descr="r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2436" y="3261370"/>
            <a:ext cx="371620" cy="30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descr="re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91680" y="3780678"/>
            <a:ext cx="361124" cy="30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 name="irc_mi" descr="http://images.nationmaster.com/images/motw/australia/new_zealand_rel81.jpg"/>
          <p:cNvPicPr>
            <a:picLocks/>
          </p:cNvPicPr>
          <p:nvPr/>
        </p:nvPicPr>
        <p:blipFill>
          <a:blip r:embed="rId3" cstate="print"/>
          <a:srcRect/>
          <a:stretch>
            <a:fillRect/>
          </a:stretch>
        </p:blipFill>
        <p:spPr bwMode="auto">
          <a:xfrm>
            <a:off x="5220072" y="2209105"/>
            <a:ext cx="3599396" cy="3672408"/>
          </a:xfrm>
          <a:prstGeom prst="rect">
            <a:avLst/>
          </a:prstGeom>
          <a:noFill/>
          <a:ln w="9525">
            <a:noFill/>
            <a:miter lim="800000"/>
            <a:headEnd/>
            <a:tailEnd/>
          </a:ln>
        </p:spPr>
      </p:pic>
      <p:pic>
        <p:nvPicPr>
          <p:cNvPr id="89" name="Picture 88"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2643895"/>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Picture 95"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96755" y="2921452"/>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Picture 96"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40352" y="3141902"/>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97"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2565" y="3189193"/>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Picture 98"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47600" y="3292901"/>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Picture 99"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05445" y="3223450"/>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 name="Picture 100"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09578" y="3264692"/>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101"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16416" y="3387483"/>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Picture 102"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82519" y="3464553"/>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 name="Picture 103"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3538482"/>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104"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54753" y="3368400"/>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Picture 105"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89614" y="3587344"/>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106"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51791" y="3738343"/>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Picture 107"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84829" y="3969809"/>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Picture 108"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03631" y="3619787"/>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 name="Picture 110"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66122" y="3674698"/>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 name="Picture 111"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82542" y="3813842"/>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12"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47447" y="3889342"/>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 name="Picture 113"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67368" y="3924056"/>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 name="Picture 114"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05817" y="4007177"/>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 name="Picture 115"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52436" y="4057164"/>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 name="Picture 116"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75613" y="4075171"/>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 name="Picture 117"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60232" y="4295517"/>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 name="Picture 118"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88791" y="5034836"/>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 name="Picture 119"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88791" y="5199091"/>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 name="Picture 120"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67327" y="5104265"/>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 name="Picture 121"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81517" y="5199090"/>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 name="Picture 122"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88612" y="5028765"/>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 name="Picture 123"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38093" y="4883837"/>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 name="Picture 124"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53137" y="4653136"/>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 name="Picture 125"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19770" y="4556326"/>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7" name="Picture 126"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60232" y="4746243"/>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 name="Picture 127"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52283" y="5110335"/>
            <a:ext cx="185810" cy="15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http://media.maps.com/images/seo_static/australia_map.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07904" y="5199090"/>
            <a:ext cx="936104" cy="702078"/>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data:image/jpeg;base64,/9j/4AAQSkZJRgABAQAAAQABAAD/2wCEAAkGBhMSERUUExIWFBUWGBwXGBgXGBoWFRcXGBoYFxgUIBgZGyYeFxwjHhcXIC8gJCcpLS4tFyAxNTAqNSorLSkBCQoKDgwOGg8PGjEkHyQwLTA0LCw0NjUsLy0qLSssLCwsLCwqLywuLCw0LC8sLCwsLCwqLCwsLywpLCwsLCwvKv/AABEIAPUAzQMBIgACEQEDEQH/xAAbAAACAgMBAAAAAAAAAAAAAAAABQMEAgYHAf/EAEcQAAIBAwMBBAQJCwIFBQEBAAECEQADIQQSMQUTIkFRBjJhcQcWIzRUgYKRsxQVQlKTlKGxw9LUwfAkM1Ni0XKSouHxQyX/xAAbAQABBQEBAAAAAAAAAAAAAAAEAAIDBQYBB//EADYRAAEDAgIHBwIFBQEAAAAAAAEAAgMEESExBRJBUXGBsRMUUmGRofAyMyI0wdHhFSNCgvEG/9oADAMBAAIRAxEAPwA6F0TTvYRn09pmJcktbQkntHySRJq/8XdL9Fsfsk/trH0c+bW/t/iPVLU9BZr5YOq7iX7pIuGNoEEAMu0wD3iMiAswb5oAY2w2BY6RxMrwXWxPVX/i7pfotj9kn9tHxe0v0ax+yT+2ly9F1Dd46gPmVMsV9cMDAEfogRwIkGZrKz0rUcHUkspEr2j5QszbSYlSRA3xMLjyp2HhTcfH1V/4u6X6NY/ZJ/bR8XdL9Gsfsk/tqzoNObdq2hMlUVSfMqACc+6p6kDW7lCZHX+opf8AF3S/RrH7JP7aPi7pfo1j9kn9tMKKWo3cudo/eUv+Lul+jWP2Sf20fF3S/RrH7JP7aYUUtRu5LtH7yl/xd0v0ax+yT+2j4u6X6NY/ZJ/bTCilqN3Jdo/eUv8Ai7pfo1j9kn9tHxd0v0ax+yT+2luqVt7gapbZJcHvsTncySjCLYSIlfWAOQcVjfv3QAfy237QChJbMAd0CIjmImZAFR3buU+q8/5dU0+Lul+jWP2Sf20fF3S/RrH7JP7aYdL07PbWWVjtBZge6SRJiPDmPZQ2rUZLqJ8WI4JABz/OmGRmsWtAJGfPJOEcmqHuJAOXnbPal/xd0v0ax+yT+2j4u6X6NY/ZJ/bV8GePDn2eP8iDQzgEAkAngEwT7vOp9Vu5Ddo/eVQ+Lul+jWP2Sf20fF3S/RrH7JP7an6kSLTkNtgbiZI7qkMwlQSJUESBImRUWl16Kih7m5goDHa+SBk+r502zb2snB0hFwSsfi7pfo1j9kn9tHxd0v0ax+yT+2pR1W3nvHGPVfOAcd3PP8DSrqN0uZtagqGOCO0hCAAT3Vj9FhtOJeeRXDqAZBOb2hNiSPVMPi7pfo1j9kn9tHxd0v0ax+yT+2qV663ZIqX9rqSSSLjjad0JuZZMBlG4j9Gr3SWMPN3tYbEiCojAPdXwjw86Q1SbWXXa4F9Y+68+Lul+jWP2Sf21z34V+n2rR0/Z2ktyLk7FVZjZE7QJ5P311Kua/DFzpvdc/p1DVNAiNh8uitHPcahoJ39Ct49HPm1v7f4j171jowv7ZcrtBAxPrFDMSONg9nnPFeejnza39v8AEemVTMAMYB3BCSuLZnEbz1SA+iSkkm4SCCIKj9XaDzBjkY5qzpPRMJcW6XJKuMFVG45bvEnLHALESRxBzTmyjE93n6v9asa1IAPBOSAZE/7/ANmg53NEjYR/l6+m7z6I+m7QxumN/wAPlhuz35YdVUoooqxVSiiqOq61bt3NjkgwDMY7x2jxnnkxA8TR+fLH/VX+PjMTjHBOfATxTdYb0/s3Z2V6iqI63Y/6qzzGQfDwInxH31a0GpS8YtuGgSY8BjmeOR99cdIxou44LrYZHHVa034KSiipdNb3OAfE0nvDGlxyGK5GwyPDG5k29Uqv9AsOxZkJZuTuYZ84Brw+j9iANhgDb6zerJaDnOTOa2S70nJ2n3ff/ICl/Vh2G07O0G12Pf2H5NdxULsIMjzYVVf1WkIvtOyyuv6PXA22DbfBYaW2ttNgBEDauZxG0gzzgnNUepdHW6ytuIZVKgj/AL53yOCYZhPhMiKm0vWLVu5eYs90MQVtdmk2QiHcCd/ekg5+6eaj6f1ZL87JxB8IIJYSIJ8Ubnyngg06kniqpHENta2fD2txsm1lNPRxNBdcG+WWe3eTfdfYlzeiSZi7cUmMgiZAjcPInM+ePIVLpfRpUuB+0c7TIBz7YyfqkRgAeFOKKs+zbuVSZ5DhdQa1WNtgnrY8gYkbgCcAlZAJ8SKz0u8Iocy+0biOC0ZP31JRT7Y3Ud8LL2a8miikuL2aQ3dPrJEP4ZMoJMd0+r4NJbzXAzT2imubdPY/V2Dml/Uk1BJ7FlCxgEZmTJnwxH1itF+GHnTe65/TrpVc1+GLnTe65/ToarH9p3LqjtHOvUMHHoVvHo582t/b/EemVLfRz5tb+3+I9MqIi+hvAIOf7ruJ6oBqLqGrCNa3H1g2SYiA7fXPl7vKpaxe2DyAY4kTH3018esQdy7HLqNc3eLfPRJvjfY27iLgXGSogbtxA9afVRm8oU+OKzt+k9ssq7WBZ+z8MNxBzI5EkwM4JpqLKgQFAHlAjx/8n7zXvZLztEnnAzTrO3pa0fh91X1HTLTtudAx9pMSMAxMTGJiYxxWC9KsDu7F7wOCSSwGDyZaA0e4j2VdpXAvXiroVNpgVYE5AKkTIjOCIngiQQa6QNya0uO02V3Tei1i4D8mpIxmSYYMp7xJPDMP4eVXz01NPJtdzeArACRCzAkieWfxnveIAAz0FzaSxIAHuk+weNQ3b5YAeA4H++T7apJKaSersfoaR7jLzyvzV9FVx09HcfccDt3HPyztyyUVMOl6eZaSCPZgg1Ts2Cxx/wDcSB/rTfRaVk5aR5eXup2l6prITGHfi3eSZoSjc+ZsrmktG3z9Varxo8a9pf1EuVzCgc96Z8vCslTQdtIGXtf5zW0q6ju8Rfa9tn7nYquu1YaQoG04OB3vf7KphQOABXtFegU9PHTs1Ix+/Nea1NVLUvMkhx9hwRRQBRRCGRRRRSSRRRRSSRRRRSSRXNfhi503uuf066VXNfhi503uuf06Fq/snl1R+jfzLefQrePRz5tb+3+I9MqW+jnza39v8R6ZVPF9DeAQs/3XcT1RRRRT1EiiiikkoNcgNtgQSGBB2jcQCInbyY8hmvOlIVQbm3iZEloCmIEsd3t7xJzHhVXrGtVNobcM7gynbtIxgsNrsdx7h5zjimtgwyyeCJP181FJazuCnjuC0bz8zWWpcFu6IHszVvT9OOdwwVPvBmqN05PvPtq1otbtJ3SZ8eeKrqqOcUwEGwZbTltvz27lZUclOaomo2nP/EZ5i23LZvUKaZ2S4LZAcoQpJIILqYYMMqQYry5pdfBi8mc5CyDC91e4BBJuZPGxOZNWeyXlS2TAEEyAeTB4H+gpraHdER9XFZ/Scmu/tN+FiMrZ+91p9ER9nGYt2Nwb3vkfSyQNo+obZF9C+JEJt/T3R3JmOziTElpxFUdBpNbeuK9x0KBl3RtBI2gt+hIEGRnk+AzW06q4QjbBLBSQOZMGBHtIqhf6ndBYW7BIzBIcSYkSNvif5GSCRQsD5GDWjsHHblYfyjZ445DqyYtGzO5/hMksKBAAAr1bYAgAAeUYpdqddfWCLO7HeAmZ3ESCYwQp8J7yniaxsdVvF1B07AEgE96AD45Ufx/nUBjkcCb35/ypw+JtgBbkmgUDwpFrlAuNHE/x8f402191lQlRJg+MRg5yfOB9c5iK0a9rtWLjRa3IWOwRyolYYg9wkqG3GYD54q80EwhzpSfK3vf5vWe/9C8OayEAXzv7WHzYnlFIPzlrCk9gFOOAxMy04J7vAEmRmfEVlY6nrGKg6dVmJJ3ECWgmJHqjwnPIMVqO0CyXYnePVPaKj07kopYbWKgkeRIBK/UcVJT1Ciiiikkiua/DFzpvdc/p10qua/DFzpvdc/p0LV/ZPLqj9G/mW8+hW8ejnza39v8AEemVLfRz5tb+3+I9SdW1FxQoteuWmOdyorOy/a2hZ8N1TxfQ3gEPMLzOHmeqvUUlXrp27lhg251k7SbYfs0VQASzMRP1+6rNzXuWhQgBvC0CSZYLJuGIx6rAZPFPUfZuCY0Uu6Xr3ckMBBXtFIOdrO4QERHqqPOmNJNcNU2KXau6xvIqXlWPXtsYLDkkAjv4kY4jnmmStH3R/wDdVvyP5TfuaSIIJBWMxAIlcmcEVYpure904utbVRWaPEjwMTjIz4ViF54x/v66ktsu4TKgeIyZ86ilcNUi17fpiFJC0hwN7X37jgeXorfSlljM4GDJ4zj2/wD1TO48DiT4D21US9sBZtxXwPhB4xgjyk0aO7vO4zP6InAX/Y5rG1gdO905Fmjnju/U5W4rd0LmU8bacG7jyw37eAzvwVP0g6K1+0FXaW3FjuMKSUZAYKOCBuGCvhIIIBqrrtFqVS4TqFQSIY3WRYIdVHqns9rNbwCd+3PNbHVfX6PtU27ip3IwIgkFHW4uDg5UVWiQ7VbGMbEku9JvujNZvqS+4q4d8q9xbkhlB24BECR99ZnpupO/5eWO0MouMoEC0SoYJNsn5QyBJDj6sH9E7Rba12407m2kLG+4sM87IDShcDwKkgRVC96K2g7fKXdonKwBu2qkGAASYO6ctGTmiI43SGzceSgllZELvNuadXpt2bVkmWVEDEcSqgE/WRVKo9PAUIG3bAE5kjaAIPtqQGttQ03d4QzbmeJXnukarvU5fsyHAZIooFEUagEVAmuQkgNwWU+EFPW58BIzxmp6onpCcy07Y8Od4fcREEyBPmMUl0W2qxc1ttV3F1AgtMjgcn2isreoViwDAlTBE5H1f61B+blgiTkCTicObh8PFmM1La0gViwmTP8A8mLn+J/+IpLp1VNXNfhi503uuf066VXNfhi503uuf06Fq/snl1RujfzLefQrePRz5tb+3+I9Mopb6OfNrf2/xHplU8X0N4BCz/ddxPVY9mMYGOMDHu8qja+m9UJG8guFjOOW9nP8/bU1Ll6W3ai6Xlt5JH6OzayKoxOJB5id3nT0wW2q5bvoSApEkGI8kO08eRMVLNJ06IwthQUnYiER3TDlrhyDG7HgeK8HQJQKxUwrgYwDcub2YCMHaABHBpJ2q3em3brMTkHaQMwSNwBjjGc1nS1+lMWchlUs1xwQMy6dmhPtUFv9mrOg0nZqe6iknhAQMAAc8nHMD/UpNIFsCrNZW2AORP1kfyrGp9NpWc490+WKhnexkZLzYenTFSU7HvkDYxc8L+xw9UXtWzCDwP8AfPNO+0AA9sACtQ6r1K7adEtruwrQLbNuZt4I3BoGyE9vfr1/TO4rndpmHeIDNuUBBtIb/l8ZafHu+JgVma+MS6rYm2Aubb8hc+l+C1+jXui13yuuTqi+7M2HrbDatm1+nF+zctho3AoTEx5880ouei1yWVNS62SpAQEiCwM+oVAG8lsR6xWAAKo6D0qvm2Li6S5cVu9C7iVnc05tgEFVZhEzKg7S0VtenusZ3Ltj6weeDAniZEiCPGQKWVhhcWtOCvoX9swOcMVT6P0s2Q0vvnIkltskswBYkgGRjjE1W62iPsUtcXs7i3Pk22Bis/JtjvIZyKZXrSLktsnHrbRJ8BmKUavSahLRZFi72sDYQ/yO/wBbvphisE4Ps9hNMYGkySEncMrnjfYhKptQ8COMAbznYcLbUm0nRBbu9oH8WxtxDNuIndg+7HjAJM1/iwO9F64CxLE8d9yu98EchYjwBOaY3berZ2IthVC8sBEhm7xhwWLKFONoBaIwaXHV61ZU2JbMErEGZEjfxB5ETxAg1qqasgqBZox3LIVVDU0x1nEWO1Y/FbiL7r6x7sgAkAAgbjG0iYzP8at9N6L2L7u1d+7ths+MgyT4DHHtNVtF1DUPdjauxWKP3SM7lEglzwNx/hHBp3R7WtzAVbI+QYOKKKKKkUCKKq6nWFXChZB2gkkgSzbQsgEA+PeImQB7Iz1m3tLZIEeWZBMiT5KTmD7MiUnapV6ua/DFzpvdc/p10lTImubfDFzpvdc/p0LV/ZPLqjdG/mW8+hW8ejnza39v8R6ZUt9HPm1v7f4j0yqeL6G8AhZ/uu4nqiiiinqJUtVqD2gthxb7hcsQCYBCwN2PGSTMY85qDRdUdggKqSdu4ltkh2YIVUgySq74keyaYXtOjxuVWjI3AGD5ieK9NldwYqNwwDA3AeU8ikn3FrWS2z17cGPZkCFKTMvvJCiNsyYnu7se6vPz4disLcypYjdEAXBbEd2SWMxIHFNV6WCpHZLtJ3EbRBJ/SiMnxmrGm6WsxtUYBjaP1iSMeTZ95moH1EbASSiGQl5wb6qA1Np9QUIPlOPCSIrK5pDuISWA8hx7PKsvzZcjgffUEtRTOZqyOFjsOBx9wpIKaqa/XiabjaBcYexXmkXfdz4kk/zqW9bFy27ESd3jkbfKOIg1X0+o2E4BPGfCoZqJ9M+SbXBsBq28wLkjgcByUzKtkcOoRcu1r+RNg05ZjE81btddS0LaXJG91tJtUt3mwAdo7oxycVFY9MbbEjs7k7iEAHrqI23AW2jawZSDxnk010Nrs7cnGNx93l91VbfWtM3fLBGVf0xtYKwW54+BAU48vMGsnWuifO8xtwv8PNbbR7ZWUzBK7G3tu5K7rbQZQp8SI+o7p/hSBej2zdNoXL0geszSDGxjBEZ+UX7p8AaZfGbTTAuqcTjj/wBM+cAmPIE1Y03VrFxtqXUdomFIJgYmoI5XxCwRMkTJDcr3RdP7NQpaQDPEZJmTHOf9k5rPWaQODjIGDViio2zvY/tGnFOfTxvjMbhcHetamiqfVur27F1rdyVgBpjuwzFeZ5AG4jyBImDEK+kenJAFyWPChWLEnAG3bJM499ejMlY9ocDmvL3wSMcWkHD9Eyopbc9IrAnvEkTgI84EnEVNoOrW7xIRu8okgggj/T7jTtYZXTDG8C5CsHTqW3FRuHjGccfdJ++sDoLZG3YseUYyNv8ALHuqeinJtyiua/DFzpvdc/p10qua/DFzpvdc/p0LV/ZPLqjtG/mW8+hW8ejnza39v8R6ZUt9HPm1v7f4j0yqeL6G8AhZ/uu4nqioNZZZgNpAIZWzMHaQSMZzU9FPOKiBtik/5r1GT+UmZwAWj2+6fZ6vIrHTdF1AAX8pOAIjccj2E5EYjx5OadVZsawqANoP86HlaQ27Bc8UVFIC6zzYcFS0/QNUCf8Ai2CkHuqWMEkkd45MYz48RFYXun6li1lNSyXGYlXKi61uwvqzJgl23CSZIA8Qau9QvtdQ21Dl8E9mO6viqOxZYkZIBmPqln0rp4tIJAFxgO0ILNubP6TkseTzWOqKgxktBxW9oqJr2CWXbk0jeMD+2C17r/Q1S6L35Z+TBiFg7ghKJdOWDgpKl+8CMEwZ2xRGgQupPVtzr+mbhgse1VI+V2SMyo525w2dz1vT7d7b2ihtjB1yRDAEBsH2n76Sa70X6fattcuWlS2nfYlrkADiQGzE4HuAoeIulDi52IHr5b7oiQNh1WtbgTbDZ/C1s9MO9VXqZvMylxsYkbVLKSQrkZZk5/UKjHG06RAzgceXv5ApNr+ntbRNRZshHcvIRnvIVbc6vgRLlbeYHgNwjFO51fVBp/JyoUkEFWLHDRkDwO2Yngwc409HN20Bj1vxZX+btqyVfTmKpEob+G97Gw+X2XW/rcVwQCCODSyz0LSkAhCdvm9wn1QsGXloUACZiMRWv9N61fuXQTZNpYJMhsGFIWSAPFpEeX1tHeSSfHNAs0He9nkD38wd/G6Ok/8AQatg5gJx4EbCDs4W5o/ILRYhUVixjJfjaUA5GNpI8fefCza6VZ0xFwWwNisSwLwqgSe6SZwD9QgeAqK3d7O3dugAm3bZgD5gE+GYx/Gom9LDu7I2e0ZpCspi2437Aw3CdpEmc8GJEGgdIMbFJ2MQwAxO0k/sP5VhoyR88ZnlOLjgBkAMPc/wmLekNpYF0NaY8Kw3MRG6fkyw48JnBxVdvSzTMnecrIzIIKqTt3E8D759lJF6pp0QXG0IG3cQ2FE21DHLcd1gqk8nHdFZr1KwedApYBgwEHaFUu2CuJAhcd4hhiKruzG4q11zvTTqGhsXbaXAq3FOJZRmC0YgRBZxECJIgcUv/NNn/pJxHqiY5555zWxW9O3ZqnZqoBgr/wBvPg3nOZJPMZgapaTWyN1k7QAD3ZySSbm1TuICsg2gglkbzFaDR2koo4uzl2HPPBZnSeippZe1gyIyyxUw6LY/6Kf+0R4+HHiansaK2hJRFUnmBExxSbUa/W28tY4USCpAnMtM97AB7uBP/aaLHVtU7StkFTIBAYoee/vByBifPMedaBkrHAOas3JBK0lrzl5p/RSN+s6hQS1jjloYKsCWnPhIzPe8KtdG1l653ribVYblMEeC4yczJI8ceNSB4JsoTEQLlMq5r8MXOm91z+nXSv8ATn2VzX4YudN7rn9OoKv7J5dUVo38y3n0K3j0c+bW/t/iPTKlvo582t/b/EemVTxfQ3gELP8AddxPVZJE5/hTC305YEkn2g0vRo5AP/5TPR35xBwOTiq+vdK0XYbI2ibG7B4uoG6b3jBxGCc58qm0mkKEzBxzUq6tCxXeu4ciROOaz7UeY+8e/wDlVW+rme3UccFZMpYmO1mjFUtSDbuC5bDNJHaooncvG8D9dce8AjOIw6jr7dy2HW6qNacXNrLucFSV2G2GVpJMDPMc1afVqpO9wMwJMDiT9fM+wCpG0qFtxRdwMg7RIPEzEzVbLTBzg4YK9p9IarNSUXt5423ftuWnJ6PX7IS5c1N0ArDwHc2SQCXUI5xKbIAIAIxiRsFnoDlt76hrktuI7/ZlWZG2bDcK7douLBnFz2CmdxAwIPBBB9xEUtfSdiQwLuQu0MzSVA4UQAIxnGYrvdnzPDWFOGkYmROfMDcbvmzosfTPqLWtHf7Oe0FpisCYxz9WT9Vc702ut2b9nsbly4bll3LnUC6t1haZyXtMSykFeRt5I8DW/wB68WMnJqjZ6RYQkrYtKSZJFtRJIIPA8iR7ifOtFR6P7swC+O3j5LL1ulBUvNxhs4bL8M1qZ9KNZss/8rdcsNqJCgKFAXbbPaXkAzJZgSQGEDFSXfTK8dRaCC2Ee5ZtMu3cFa8oZh2naAsVJxtUqQBJrbL3T7ToqNatsi5VWRSFgQIBHdwPCqPVbVq3F38nS5cZlUHYC8wSpkIzY24gUT2UocXF2CH7eAtDGx447uSV9C1949NvXHvF3C6gBhIZY7QAE7iZxI4gbfKSt6N165pzauC5BbR3rhUal9ULl1LQdXuW2I7HIOB44mni9d0yBl7Fk3SzqLawSSUaYMMZRgSfBc+EydL6jowWK6dVwwIW1aO9U9cGCARtIbOIPicUFW08b2BzjkMfP57KwoKmVjyxjfqOG4fPLNUOu9S1L29117XaN0+5qAUV9qDdbIUKbkbwCw7SJBOMYN696b6m3fs2xctXUD6a1cITlr4Usd7XZDQZAVXHmRxWy9ScAjs9Ot5exuIALYYSDb2WSQO4hG/HGPdScWbkgjpdhWARVcWgxAADAAbRtEjH6kZ8KywcCMQtcWkHApZoPSPVC2qWWtJ3NZeY3Fe6fkLxAUTckTxkkDwHArb+n+kStpLOou93fat3H2gkJvVST57QWHnG4T51D0LV2bpa21hLd+2p7ROy2hUuljgsuQ8SR4+Ipv8AkNvbt2KF27YAAG0cLjgYGPYKikc0mxClYHWuCtV6gdGVustwq+oPfDbmyV2gbWBVfAADDEwJ8F9z0XB//s4MzMSZkmJJJgHIkkzJJM1tGu6Zpo2dkpNzyzngHJxEyB4AGOK1U6vW25DohYKGYSu0/wDapBBGCJJB7wYARFafRMwdH2b74ZX3f9WS0zA5snax2xz4/wDFkPRVRxcZeOAAZChd0/rYkN4Enmay+LIE7brrIAxHAzz5yBB8Bj21VTrepbaVtqVLEA7Y3HviNpuc4DRM4Ocir/Tup3GK9oLYDgFIME4knlt3gYxE8mroah2KhcZRmV50jofYnezS53A7RCwSCFHjAj+JrS/hi503uuf066VXNfhi503uuf06jqgBCQPLqp6B5fVNJ8+hW8ejnza39v8AEemVLfRz5tb+3+I9MqIi+hvAIKf7ruJ6qbTafeYmKcCfGkQNW7GvidwPAgDgff8AVVbXU8khu3HyR9FPHGLHDzUl7otpizMCS3OfbOP9+zjFRr6PWQAApwAAZzgyD7TP/irWn1ocxtI9tWKqXmWM6rrhWrHMeNZqXfmGzEbe7nE+JUru98E5piBUStLn2CPvyc+eBj/zSW9d1ivcKIzjdchWNvaRPyJSGDCP0txGD50x5LrXUjQn9Q6u1uQge/7qQ2LnUJQFQBIUlgnBjc5VbneiTEETA7o8biDVm4rNtCbAWWV2g9n31gLv3dpMHft2jic12O7XggrkjAWkHclAs3sn2zEqRlnfx9nZqMxz76hsdqGUvcgggEEoJDFmMgcd23IAJ8cmKb1Q1vRLV1tzA7sZESNoYAZBx3zIODAmtYb7FmGuBzWHVW3BQpByV9ZdpeMKwLA+ZkGRHBqO523eyCJhRKYAJ7wLGSQAAZgy58qr3PRdQ9vaodCyo4dtu1CHD3BAILwywIEbR9TLVegVkMvZtcmZCypzxJlIIiOeYzNAy1rYpBG8Wvt2eqsYaIywmSM3ts24+V/mxZ6a0r20LBXJQSYUgyAx9kE58qZ9I0y7yYWY8hJk/wAeT99VbnRblpbK2wzIq7CF2lhCQhO4gRIGR91U/wAm10BewtnnvHJkLAOHAAO445kHjBAFZpCnlhdGx2J+bUfQaMqYqhsj24A/MltpCoCYgZJitf1NzXG6zWgGtbiyyUkjstmznKi535nPgSK8TqevIkWVOWgldkwY4N6VEd4H9I93uesXHSbl1lY3hDbsDA7u1YMAmCTuJBJgkiSIrJ21bk2K2V9bAYJQ2q6hsBZEUsIwFlXgiJN2CCYM5jGGqLWarqKqw7O26getgbu+BJBud2VmfDx9lM+tdAF8YYKZmWXcB3GTgEThuG3DkRmlmq9EX2kDUvs2sCnegl1j9fEnw4ziKkY5txl6Jj2usVJok1jt2d1LYskkOwC7isHA2Phi3dmMCDzNUdb6C21LPvdwfPYWBODJ2d6eI4E8Tmok6QqgL+WXLQwFTYZDKwO4AMQTIB8TIWnWh1Fu1ZW0XLdobhDQwEtccx32LnJgEkzE0dTSSxShwxBOIscd/PggKuGKWFzSbEDA3y3cuKTW/R6yABtkAhoJkEgbcjg+859teaP0etW2VlLyuFkiAMmMDzYnPnTOittqN3Lz3tX70VzX4YudN7rn9OulVzX4YudN7rn9Oh6v7J5dUZo38y3n0K3j0c+bW/t/iPTKlvo582t/b/EemVTxfQ3gELP913E9UVNpbe5wIkePuqGmOlBAlUBBHMwTn/eKgqpezjNszyUtLFrvF8grsVU1nVbdpgrnbKlpgkQHt24xmS11AAB41LsctMgDiOf/ABUd3pyuwZxuYAAcgAB0ucT+tbQ/ZHtnN2DTe91oWnW2KFetWAdquDDFDGdpVbjmfZFm5kTlSPOsh12xj5VcgsJkCF37iSRCx2VzBg9xvKsfi/Yhh2eGLE5blluK0ZxIu3MD9Y+yhfR+wF29nK5EFmOD2s8nx7e7/wC8+yG4KTBWdFrluqWSSAzLkEZUlTg5GR41PUOl0i212rMSWMszEljJJZiSSSfOvNc8Ifbj766xmu8NG1RyODGl25KSK8oorXrKLOzZLGAJNNtHdtqNu4Ejk8T9dJ1cjgkVX1fTBfAQuEEzJBIPdZdsBlP6Xn4VU6SpnTxuLnWAFwBv8/2CutFVbaeVoa3FxsSd3l+pK20VpWn0HUltXArkXC7MGZ1uAqE1BRRvuOAC5sAwqYnykM19E4EflNyZYggssSABhXAwQW4GSaS6nRggBdYy2/VZ7huIjAMQWTvbWhQViQsETO4GsdGBjY+y3cjsr9VbS91C5qLqwwW3cDLIFu2yhrwCq20Fxt7KZ3ZkjEV5oV6oChuMoM96Ra2tLQAxQYIX9UifbkVHe0NtGYfnGECsuze25ckjvC5J2HOfLJANNOk9TksovWr1ragtL3+2ltzMHBkkBcgAEwpx5yZDAC3BR8TisvR0apbVwagsbrPInY22bdsR3O4o3hyFHgQTzWHUdHre0D23BHd7hIhYFwlhgBmyqmQAcGFggu21CW1UsVtgkAbiF7zcLzBM+HjWs3uspdIuLqey+TcS9ttyLd297B7jKUUd7BJWJ3ZjaSSSB7J5bYAErO307Wm4CxSNw8LR2AhQSABl+fMSMYiqraHXXTG1V7MCVKKtp2L5AMSV2id3gzGOar23WHnXXF2yGLJfUjaQpg7hu8FO4EgAERzRcsgk/wD+i+4SJ23pxs7SCDEdwSRMCTMVPHI+Nwc04jyUMsTJWljhgfNNuk6TXDb2hQDd3lhDuG9cyPHYX48VHnnY3tLGQIHmBWtfna2NIyLqnNxg0XGFwPJJaRIIG1CDjCiCQAalXTa8kozoFLMC3dYbC5EhWE7tv6J7oBjJzUUj3vcXuNjdSRxxsYGNGFlb12kUAOhBU+Rkewg+Vco+GLnTe65/TroGrXqAt982xuJBCNPPfmX5hiQW9YhZGWrm3woJcCaUXW3MO0E4yPksmMTzWmpZnyUZ1zextfyuFl56eOLSDezwuL23Gx9l0H0c+bW/t/iPTW1aLGB/+e2lXo582t/b/EemiLJiY9/FXLSRELG2H6LOyC87r7z1VoaIqwypzxMH7jTKq9m1bUSI95rDqGv7NVIAO5gg3NsUEgmWYg7Rg+BkkDxrO1MrpSL42wvayvaeIRggbdl7rDrGqu27e60gdtwXaZ/TlVOOAHKEnwXcaTD0uu+OkfxbhlO2CVGUMN6ns9byip7nppZCztc4BO3awC7xbZpUkkBjAxnn1TupppetWrjXFV5a0wVxB7rEBgJiDg8gkVAAcrIs/hFylXxmuypOlYIwEZYvuM4wkeBAHjIkrU9j0geLrPYdVtWw+1Qz3GJ3EqAVUEwAQB5yY4prf1apg8+QpW+pc/pH74/lRcFG+YXyCDnrI4sLXKa2dQGVTxuAMNhhIBgg8ESJFUepXDMeH8/bVQknmvKsqegETw8m6q567tWlgFkUUV5cuKo3MdqggFjwNxCj+JFWD3tY3WcbBBRxukcGsFyV7V7pmmJbd4D+JqHRazSld/aq8iRyCQCFkIe83eMcc45Bq9e19t0a3Zv2xcZXW3DKYdV5ABztJBNZqv0uHtMUIzwud22y1WjdCOY9s05yxDRv2X2eisaq1PeiSvgeCPEf6/VWupf0/rtpbgM7hljOe0I2lgAkkMV9WTkSKzt9P1oYlHCLOFN1rpAhYJNwNuE7piCQRBXNY3On68jDopgQAVgcb/8A+YJJIkZAGRHFUUZaBZx91pXhxN29FZ0fT9OLgRdPsXZAaWAjs0Xbt4B2PBMydueKwe3a011CLROxXVdpmA5UmARPCICSQAAfPNZ9J1IOIvrBLDMEbcFSF2eBESTMY5Ip50i4xUh23MI3HEFpYGNoEARAkAwAfEE9JAxzFt54LgucMjfdzVPV9StXYW5pneCHAZFIDIcMNx5Gcj/UVGNHYa4o/JAAyhSxERAZFQgYYAWVAz+qfAVn1LW6pLrdmjOBG1Nnybr2ZJJu8q/aQoE4EGCCSK+l6xrCxHYqZYeDAIDggkH9GMg5O+RAU03C2A907G+J9kXr+iZZu2dqXG3KzCRcLkgvCEsslf0gOR7QK2t1eibYAkASxJt3VUL/AMs7u6DtLEA+HdIOYBv9H6ct1Ge/pbasXkA29pjarfpCTDl88EiRUGo1+lDE3NPb2q1xVI2NcJtFjcJtwNqiHeZMwMAlQWg47U45LH8t0AaOyOe0B+SuGCBtddoGGKGSoE7RkAARXsaN77XmsazagdmBBuAd5u043BdoJbKjvZyBwa3XaK6Dv05Aad7qqgr3l3ZHeI3MATE+U8iL45aW1Oy0wtsCxGxVEj1mjlogzBPrLjxM0UL5DZoPt+qgmmZGLuI9/wBFHq+kXixB1VxirGN28DbMBZVg3CqZBzjOWA578J+hNoaZS5b/AJhEzjFoECSYEgmOBNdL0HUkvAlAwCmDIjMSRz4SPv5Nc/8Ahi503uuf061pp2w02q35isdFVPqK4OdhnhyK3j0c+bW/t/iPTKlvo582t/b/ABHplVjF9DeAVPP913E9VY094D9GW8zmPdGau2nBBDsGnJUxAH8aVUUJNRiXb8+bkRDWGPYmr6q2JOCfYMk+/wCofdVPUazdgCACCPPFVqKUNDFGb5nzXJa2SQWyHkgml1zQFbjXd4UTuMyBhSMmeB93sFMawv2Q6lTwRHto5ChxCW3dN2js9u8okcj1gIC7ZmQJU/Wx8a9bRXQD8uWPgJKyQcyQcYxjyB5zUmo6IjzuLkkQWkScz5ezjgeFD9CtGZBzPED1uTxyaSk1hv8AZRW+n3Cp+XJfuiRPdwCwwfHu/UB5mmjWUeBcUMshoPEqwZTjmCAY9lQ6TRrbXasxznPgF/koqemvYHtLTkVxspa8PbsN17+QaZNhS0NyKqLl9qojB1ABbzAJPjGZqn01tIgns+yFvfaS6xYWwW3IVEsd0QRnwGMCRbqjd6HZcktbkkk+s2CZJgBu7JYkxEk5qqfomLs9Rue85q3j01N2uu/LcMvdUQLNuOy17hAvdFtGO3bbREGGG+CAQpnuwOBuN61oHIBGtZptpdVXa52rWi0S6LcBVIKAso3FlmclTPa6KikMLXEDO8rgBeJjgATzgVD1zqLp2QtWVJ9TCMzBFiEkGQPYZyBiqx2jCH4Ou3fhccVcM0uHMxYQ/YMbHgVf09kWN9ztTdY2iW3MdxKG5cjLEAkMFgCBtn2VhY9NbYSWtMoXunaVZRyFgnbOFk4EDxJxUOl6xdchV0rIsRvO/eCzBd8G2Fbb3H2n9U8QKe9NIVFsveW9dRRvMKrNx3ii+r6y/ePOqaYsvYDD344YfsryAPtdxx8suGPw+yXaD0mS/cVAHBZmWNywAqFyZUlvADw5xO002swpO3vKcyDuKnJI5JjJMDzNTG4oYCVDHgY3Hk8cnx/jS+70BCZDuhM+rAmXa5HHm3/xFRNc04HAKVzXDEYlX1v5yu0Hg/6HyP8A5rXusa1y15bWmDE2mYOE3OXW27W7k7ShCuqKFJ3SwIEVef0eRpAu3PIgNiSJkjzgj6iKy1mgNoNdtbmuQBkb8Hs0Y7BG4gJugQSRHiKeOyBwN/nFMPanNKOodauqzGxpZ7gPf09wF2AuSdwAgJst4Ilt8CDFJ+pazUlwo0yEoWAW3p2+UVe3zydigrbO3klsETWyfn3UBtg0z3IBO8q9oMAC3q7WgtgAE8+A4FPW9V1N2zctvpmtgqFZwbi4YQ5UKhac4iT7+CVSz9i4FrBffdCVdP2zSHPIbtFvnzFL9He1AdQbSrb3bZFp7ZZflgLgBbuCLdrukH1xkSK034YudN7rn9Ot11PpC4tr/wAM4W0gDF2YsQDtADMvyjkbTmCS0c4rSfhfn/hZEGLkxkA/JyJ8c1py97qW8gs7dzWVjjYyuAixbjj/AK4refRz5tb+3+I9MqW+jnza39v8R6ZVYxfQ3gFTz/ddxPVFFFFPUSKKKKSSKKKKSSKKKKSSKKKXp1+wXKb9pG4d4QO6SDnj9FvurhIGa6Gk5BMQKaaXTG0HdogKTjJgZP8AKkmh6nYdv+cgAInPnx/LnjjzFOz1zTtc7HtFLNiMkGYXbMRJ3ARWa0zWH7DDgc/ay1egqEfmJBYg/h9wcFAnpVY2BnY25G4BhuJWQs/Jlge8yiJmWHmJytek+mZgoud4mANrye/sEQuZOR7DPFZ3vR6wywLScAAxJABmAZkD3ERyMgVUUadCCltGcctAGQZmB47hOKoYaYzm0TSStJUVTKYa0rgB85p9SXX+i1u7cZ2dxuyQNm2doQmCveMDBMlTkcCJbfWD4gR9f+4qr8brasUuB1IYpvCblLwrBQFZmJ2up4jnNSv0fVQnFvpioYtJ0k4wd64dVg3oZa9bc7sANs9nuG1QqANswQBgnxMmlWm9GLR0264r2rxUqVc2na0WaQN0KIxPIEMwq1e9MkiRcLLMSltiIJiZ2+w8HwMcVjf9LdJt7plwTwGY93JggZ9/HNHs0bK23aHO2Wzje3z0Ne/Ssbg7s25X+rbwtf3/AJFjS+jOkbvrcDruBYfJbZj1SAndBByggRAiABR1TU3Ftpa0pYbO7uG3IW2wWd4Cxv2gwTwZA4OuWenWL0LavsWVCrMN5MCApBYwniABgq7QMzU59FFlouEKd0KBAG4sQZn9EtIiMifcZHoYHF7r+lkDJp0g2Y3V4g3TPXda1isECrNz1SqBgvdlhPaQu0wMzuJPq4qrc6trnJG1NpYAHau0CBJxdmQYMZncROBMI9GoJ23mEzGOFIK7fWyFB7v6ueZqz0roi2J2mZEHEDEQYnwAj6zRlNoyOEg2ud6Bq9LyTNLQbDdjjvurmlLFF3gB4G4DgN4+J/nWl/DwoB0YHEXf6VbzWi/DsfmX/pu/0qj0oD2sP+3QKfQZGpN/r1K2j0c+bW/t/iPTKtV0ur1SWrPYWw6Q5OJlu1fukyNgjxE5r1+r9RCknSqT4bVYxhjG3tJMnasg4knPFWjJAGgWOQ6KmlgLpHEEZnb5raaK1e113XM2NKCouBCdrAgBmVol+9gA7sAe3FT6vq+s3P2emO0bdu5CW2kL3iBcG8yWBQRG2ZNP7Ueai7u69rj1Ww0Ug0PUNa11Rc06JbJhoksoi5+lugwUTMZFwU/p7XayjewsNj7IooopyYiiiikkiofzJbuwGWFVt5PgO+LhmfNlBq3prihpYSPL2+FW7OvXYwIC+I2zz9WQQYMz4VXVs0zWlsTL5Y8dw22VpQQwOcHTSWzw4bzkLqncbQB9jKFKkKNwdFbCwgJgXAVCGBIIAOapXNTpw1saXsN/aLv7R2cm0G7VyoDkl5CsCfLOK8v9NRySQZMZDEEQFURBxARfurDT9GtIVKqRt47zEYDAEyckb2if1jQMWhWAf3HEnj/HVWMun3k/22gDh1x6LYuqIl/Tupd1VhBa2xS4Mjg+B4+o1qd70flyy3SgYydsgnuqvrKwmYyTJziDkt5oo2i0eylDgDe5VfXaUkqy0kWsPfb891r/AMW7qqOz1BG0HaO8FB2wD658QGIiDEQAcNPzPZ8bYYwAWOWMBQCTzPcXPOBVyijwxoVc6V7syq35rsyD2S4EDHAknj6z95pPY6OpQkW1LEscwwB2sSAN7LzC4AiSYp7qbW5GWYkET76rnQSVJKggz3V2iZT2/qptz5/VTtUbl1shG1VNFpyruEQKAwBhQsgMSQDyRCxHhvxirAF84OBtQTj1iV3kZkwN/wBwx4nFOlNtIa4TLFsSMlQPP/1H3keVZX+mFg0XCNxk8+bmOf8AvX/2Cu5JFwJzVvTlto3etA3RHMZ4qSl9689t7aIu9rrOf0sAbfBQScECfZUi9XtgoHDrvDkQFJhBcMmGxu7F493h4DTVUUP1mymgopqg/wBtt+iv2bRZgB41ofw8LB0Y9l3+lW+2PSKzbB+TdSquzz2ZZQm/GH75PZthJ8Jiuc/DR1EX00VxVZQe3EMIYFWtqf4is3UVpqqhmqLNF+i19Do/ucDtY3c62XlsXV9J8G160gRNZb2gmN2nYnLFskagA8+Qqb4g6j6Za/dm/wAmiijRPIBYFQGjgJuWhHxB1P0y1+7N/k158QdR9Mtfuzf5Ne0V3vEviXO40/gCPiDqPplr92b/ACaPiDqfplr92b/Joopd4l8SXcafwBHxB1P0y1+7N/k0fEHU/TLX7s3+TRRS7xL4ku40/gCPiDqfplr92b/Jo+IOo+mWv3Zv8miil3iXxJdxp/AEfEHU/TLX7s3+TR8QdT9Mtfuzf5NFFLvEviS7jT+AI+IOp+mWv3Zv8mj4g6n6Za/dm/yaKKXeJfEl3Gn8AR8QdT9Mtfuzf5NHxB1P0y1+7N/k0UUu8S+JLuNP4Aj4g6n6Za/dm/yaPiDqfplr92b/ACaKKXeJfEl3Gn8AR8QdT9Mtfuzf5NHxB1P0y1+7N/k0UUu8S+JLuNP4Aj4g6n6Za/dm/wAmj4g6n6Za/dm/yaKKXeJfEl3Gn8AUun9CtShkauwT5nSvI93/ABNSN6H6kkE6nTEjg/kjSJ5j/icV7RQkkbZXa7xcoyI9k3UjwCPijqZB/KdNImD+SNInnP5TifGte9KfgafXi0Lust2xaDBRa0xUd/bODfP6o4jxoorjYY2m4Ce6V7hYl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 name="AutoShape 6" descr="data:image/jpeg;base64,/9j/4AAQSkZJRgABAQAAAQABAAD/2wCEAAkGBhMSERUUExIWFBUWGBwXGBgXGBoWFRcXGBoYFxgUIBgZGyYeFxwjHhcXIC8gJCcpLS4tFyAxNTAqNSorLSkBCQoKDgwOGg8PGjEkHyQwLTA0LCw0NjUsLy0qLSssLCwsLCwqLywuLCw0LC8sLCwsLCwqLCwsLywpLCwsLCwvKv/AABEIAPUAzQMBIgACEQEDEQH/xAAbAAACAgMBAAAAAAAAAAAAAAAABQMEAgYHAf/EAEcQAAIBAwMBBAQJCwIFBQEBAAECEQADIQQSMQUTIkFRBjJhcQcWIzRUgYKRsxQVQlKTlKGxw9LUwfAkM1Ni0XKSouHxQyX/xAAbAQABBQEBAAAAAAAAAAAAAAAEAAIDBQYBB//EADYRAAEDAgIHBwIFBQEAAAAAAAEAAgMEESExBRJBUXGBsRMUUmGRofAyMyI0wdHhFSNCgvEG/9oADAMBAAIRAxEAPwA6F0TTvYRn09pmJcktbQkntHySRJq/8XdL9Fsfsk/trH0c+bW/t/iPVLU9BZr5YOq7iX7pIuGNoEEAMu0wD3iMiAswb5oAY2w2BY6RxMrwXWxPVX/i7pfotj9kn9tHxe0v0ax+yT+2ly9F1Dd46gPmVMsV9cMDAEfogRwIkGZrKz0rUcHUkspEr2j5QszbSYlSRA3xMLjyp2HhTcfH1V/4u6X6NY/ZJ/bR8XdL9Gsfsk/tqzoNObdq2hMlUVSfMqACc+6p6kDW7lCZHX+opf8AF3S/RrH7JP7aPi7pfo1j9kn9tMKKWo3cudo/eUv+Lul+jWP2Sf20fF3S/RrH7JP7aYUUtRu5LtH7yl/xd0v0ax+yT+2j4u6X6NY/ZJ/bTCilqN3Jdo/eUv8Ai7pfo1j9kn9tHxd0v0ax+yT+2luqVt7gapbZJcHvsTncySjCLYSIlfWAOQcVjfv3QAfy237QChJbMAd0CIjmImZAFR3buU+q8/5dU0+Lul+jWP2Sf20fF3S/RrH7JP7aYdL07PbWWVjtBZge6SRJiPDmPZQ2rUZLqJ8WI4JABz/OmGRmsWtAJGfPJOEcmqHuJAOXnbPal/xd0v0ax+yT+2j4u6X6NY/ZJ/bV8GePDn2eP8iDQzgEAkAngEwT7vOp9Vu5Ddo/eVQ+Lul+jWP2Sf20fF3S/RrH7JP7an6kSLTkNtgbiZI7qkMwlQSJUESBImRUWl16Kih7m5goDHa+SBk+r502zb2snB0hFwSsfi7pfo1j9kn9tHxd0v0ax+yT+2pR1W3nvHGPVfOAcd3PP8DSrqN0uZtagqGOCO0hCAAT3Vj9FhtOJeeRXDqAZBOb2hNiSPVMPi7pfo1j9kn9tHxd0v0ax+yT+2qV663ZIqX9rqSSSLjjad0JuZZMBlG4j9Gr3SWMPN3tYbEiCojAPdXwjw86Q1SbWXXa4F9Y+68+Lul+jWP2Sf21z34V+n2rR0/Z2ktyLk7FVZjZE7QJ5P311Kua/DFzpvdc/p1DVNAiNh8uitHPcahoJ39Ct49HPm1v7f4j171jowv7ZcrtBAxPrFDMSONg9nnPFeejnza39v8AEemVTMAMYB3BCSuLZnEbz1SA+iSkkm4SCCIKj9XaDzBjkY5qzpPRMJcW6XJKuMFVG45bvEnLHALESRxBzTmyjE93n6v9asa1IAPBOSAZE/7/ANmg53NEjYR/l6+m7z6I+m7QxumN/wAPlhuz35YdVUoooqxVSiiqOq61bt3NjkgwDMY7x2jxnnkxA8TR+fLH/VX+PjMTjHBOfATxTdYb0/s3Z2V6iqI63Y/6qzzGQfDwInxH31a0GpS8YtuGgSY8BjmeOR99cdIxou44LrYZHHVa034KSiipdNb3OAfE0nvDGlxyGK5GwyPDG5k29Uqv9AsOxZkJZuTuYZ84Brw+j9iANhgDb6zerJaDnOTOa2S70nJ2n3ff/ICl/Vh2G07O0G12Pf2H5NdxULsIMjzYVVf1WkIvtOyyuv6PXA22DbfBYaW2ttNgBEDauZxG0gzzgnNUepdHW6ytuIZVKgj/AL53yOCYZhPhMiKm0vWLVu5eYs90MQVtdmk2QiHcCd/ekg5+6eaj6f1ZL87JxB8IIJYSIJ8Ubnyngg06kniqpHENta2fD2txsm1lNPRxNBdcG+WWe3eTfdfYlzeiSZi7cUmMgiZAjcPInM+ePIVLpfRpUuB+0c7TIBz7YyfqkRgAeFOKKs+zbuVSZ5DhdQa1WNtgnrY8gYkbgCcAlZAJ8SKz0u8Iocy+0biOC0ZP31JRT7Y3Ud8LL2a8miikuL2aQ3dPrJEP4ZMoJMd0+r4NJbzXAzT2imubdPY/V2Dml/Uk1BJ7FlCxgEZmTJnwxH1itF+GHnTe65/TrpVc1+GLnTe65/ToarH9p3LqjtHOvUMHHoVvHo582t/b/EemVLfRz5tb+3+I9MqIi+hvAIOf7ruJ6oBqLqGrCNa3H1g2SYiA7fXPl7vKpaxe2DyAY4kTH3018esQdy7HLqNc3eLfPRJvjfY27iLgXGSogbtxA9afVRm8oU+OKzt+k9ssq7WBZ+z8MNxBzI5EkwM4JpqLKgQFAHlAjx/8n7zXvZLztEnnAzTrO3pa0fh91X1HTLTtudAx9pMSMAxMTGJiYxxWC9KsDu7F7wOCSSwGDyZaA0e4j2VdpXAvXiroVNpgVYE5AKkTIjOCIngiQQa6QNya0uO02V3Tei1i4D8mpIxmSYYMp7xJPDMP4eVXz01NPJtdzeArACRCzAkieWfxnveIAAz0FzaSxIAHuk+weNQ3b5YAeA4H++T7apJKaSersfoaR7jLzyvzV9FVx09HcfccDt3HPyztyyUVMOl6eZaSCPZgg1Ts2Cxx/wDcSB/rTfRaVk5aR5eXup2l6prITGHfi3eSZoSjc+ZsrmktG3z9Varxo8a9pf1EuVzCgc96Z8vCslTQdtIGXtf5zW0q6ju8Rfa9tn7nYquu1YaQoG04OB3vf7KphQOABXtFegU9PHTs1Ix+/Nea1NVLUvMkhx9hwRRQBRRCGRRRRSSRRRRSSRRRRSSRXNfhi503uuf066VXNfhi503uuf06Fq/snl1R+jfzLefQrePRz5tb+3+I9MqW+jnza39v8R6ZVPF9DeAQs/3XcT1RRRRT1EiiiikkoNcgNtgQSGBB2jcQCInbyY8hmvOlIVQbm3iZEloCmIEsd3t7xJzHhVXrGtVNobcM7gynbtIxgsNrsdx7h5zjimtgwyyeCJP181FJazuCnjuC0bz8zWWpcFu6IHszVvT9OOdwwVPvBmqN05PvPtq1otbtJ3SZ8eeKrqqOcUwEGwZbTltvz27lZUclOaomo2nP/EZ5i23LZvUKaZ2S4LZAcoQpJIILqYYMMqQYry5pdfBi8mc5CyDC91e4BBJuZPGxOZNWeyXlS2TAEEyAeTB4H+gpraHdER9XFZ/Scmu/tN+FiMrZ+91p9ER9nGYt2Nwb3vkfSyQNo+obZF9C+JEJt/T3R3JmOziTElpxFUdBpNbeuK9x0KBl3RtBI2gt+hIEGRnk+AzW06q4QjbBLBSQOZMGBHtIqhf6ndBYW7BIzBIcSYkSNvif5GSCRQsD5GDWjsHHblYfyjZ445DqyYtGzO5/hMksKBAAAr1bYAgAAeUYpdqddfWCLO7HeAmZ3ESCYwQp8J7yniaxsdVvF1B07AEgE96AD45Ufx/nUBjkcCb35/ypw+JtgBbkmgUDwpFrlAuNHE/x8f402191lQlRJg+MRg5yfOB9c5iK0a9rtWLjRa3IWOwRyolYYg9wkqG3GYD54q80EwhzpSfK3vf5vWe/9C8OayEAXzv7WHzYnlFIPzlrCk9gFOOAxMy04J7vAEmRmfEVlY6nrGKg6dVmJJ3ECWgmJHqjwnPIMVqO0CyXYnePVPaKj07kopYbWKgkeRIBK/UcVJT1Ciiiikkiua/DFzpvdc/p10qua/DFzpvdc/p0LV/ZPLqj9G/mW8+hW8ejnza39v8AEemVLfRz5tb+3+I9SdW1FxQoteuWmOdyorOy/a2hZ8N1TxfQ3gEPMLzOHmeqvUUlXrp27lhg251k7SbYfs0VQASzMRP1+6rNzXuWhQgBvC0CSZYLJuGIx6rAZPFPUfZuCY0Uu6Xr3ckMBBXtFIOdrO4QERHqqPOmNJNcNU2KXau6xvIqXlWPXtsYLDkkAjv4kY4jnmmStH3R/wDdVvyP5TfuaSIIJBWMxAIlcmcEVYpure904utbVRWaPEjwMTjIz4ViF54x/v66ktsu4TKgeIyZ86ilcNUi17fpiFJC0hwN7X37jgeXorfSlljM4GDJ4zj2/wD1TO48DiT4D21US9sBZtxXwPhB4xgjyk0aO7vO4zP6InAX/Y5rG1gdO905Fmjnju/U5W4rd0LmU8bacG7jyw37eAzvwVP0g6K1+0FXaW3FjuMKSUZAYKOCBuGCvhIIIBqrrtFqVS4TqFQSIY3WRYIdVHqns9rNbwCd+3PNbHVfX6PtU27ip3IwIgkFHW4uDg5UVWiQ7VbGMbEku9JvujNZvqS+4q4d8q9xbkhlB24BECR99ZnpupO/5eWO0MouMoEC0SoYJNsn5QyBJDj6sH9E7Rba12407m2kLG+4sM87IDShcDwKkgRVC96K2g7fKXdonKwBu2qkGAASYO6ctGTmiI43SGzceSgllZELvNuadXpt2bVkmWVEDEcSqgE/WRVKo9PAUIG3bAE5kjaAIPtqQGttQ03d4QzbmeJXnukarvU5fsyHAZIooFEUagEVAmuQkgNwWU+EFPW58BIzxmp6onpCcy07Y8Od4fcREEyBPmMUl0W2qxc1ttV3F1AgtMjgcn2isreoViwDAlTBE5H1f61B+blgiTkCTicObh8PFmM1La0gViwmTP8A8mLn+J/+IpLp1VNXNfhi503uuf066VXNfhi503uuf06Fq/snl1RujfzLefQrePRz5tb+3+I9Mopb6OfNrf2/xHplU8X0N4BCz/ddxPVY9mMYGOMDHu8qja+m9UJG8guFjOOW9nP8/bU1Ll6W3ai6Xlt5JH6OzayKoxOJB5id3nT0wW2q5bvoSApEkGI8kO08eRMVLNJ06IwthQUnYiER3TDlrhyDG7HgeK8HQJQKxUwrgYwDcub2YCMHaABHBpJ2q3em3brMTkHaQMwSNwBjjGc1nS1+lMWchlUs1xwQMy6dmhPtUFv9mrOg0nZqe6iknhAQMAAc8nHMD/UpNIFsCrNZW2AORP1kfyrGp9NpWc490+WKhnexkZLzYenTFSU7HvkDYxc8L+xw9UXtWzCDwP8AfPNO+0AA9sACtQ6r1K7adEtruwrQLbNuZt4I3BoGyE9vfr1/TO4rndpmHeIDNuUBBtIb/l8ZafHu+JgVma+MS6rYm2Aubb8hc+l+C1+jXui13yuuTqi+7M2HrbDatm1+nF+zctho3AoTEx5880ouei1yWVNS62SpAQEiCwM+oVAG8lsR6xWAAKo6D0qvm2Li6S5cVu9C7iVnc05tgEFVZhEzKg7S0VtenusZ3Ltj6weeDAniZEiCPGQKWVhhcWtOCvoX9swOcMVT6P0s2Q0vvnIkltskswBYkgGRjjE1W62iPsUtcXs7i3Pk22Bis/JtjvIZyKZXrSLktsnHrbRJ8BmKUavSahLRZFi72sDYQ/yO/wBbvphisE4Ps9hNMYGkySEncMrnjfYhKptQ8COMAbznYcLbUm0nRBbu9oH8WxtxDNuIndg+7HjAJM1/iwO9F64CxLE8d9yu98EchYjwBOaY3berZ2IthVC8sBEhm7xhwWLKFONoBaIwaXHV61ZU2JbMErEGZEjfxB5ETxAg1qqasgqBZox3LIVVDU0x1nEWO1Y/FbiL7r6x7sgAkAAgbjG0iYzP8at9N6L2L7u1d+7ths+MgyT4DHHtNVtF1DUPdjauxWKP3SM7lEglzwNx/hHBp3R7WtzAVbI+QYOKKKKKkUCKKq6nWFXChZB2gkkgSzbQsgEA+PeImQB7Iz1m3tLZIEeWZBMiT5KTmD7MiUnapV6ua/DFzpvdc/p10lTImubfDFzpvdc/p0LV/ZPLqjdG/mW8+hW8ejnza39v8R6ZUt9HPm1v7f4j0yqeL6G8AhZ/uu4nqiiiinqJUtVqD2gthxb7hcsQCYBCwN2PGSTMY85qDRdUdggKqSdu4ltkh2YIVUgySq74keyaYXtOjxuVWjI3AGD5ieK9NldwYqNwwDA3AeU8ikn3FrWS2z17cGPZkCFKTMvvJCiNsyYnu7se6vPz4disLcypYjdEAXBbEd2SWMxIHFNV6WCpHZLtJ3EbRBJ/SiMnxmrGm6WsxtUYBjaP1iSMeTZ95moH1EbASSiGQl5wb6qA1Np9QUIPlOPCSIrK5pDuISWA8hx7PKsvzZcjgffUEtRTOZqyOFjsOBx9wpIKaqa/XiabjaBcYexXmkXfdz4kk/zqW9bFy27ESd3jkbfKOIg1X0+o2E4BPGfCoZqJ9M+SbXBsBq28wLkjgcByUzKtkcOoRcu1r+RNg05ZjE81btddS0LaXJG91tJtUt3mwAdo7oxycVFY9MbbEjs7k7iEAHrqI23AW2jawZSDxnk010Nrs7cnGNx93l91VbfWtM3fLBGVf0xtYKwW54+BAU48vMGsnWuifO8xtwv8PNbbR7ZWUzBK7G3tu5K7rbQZQp8SI+o7p/hSBej2zdNoXL0geszSDGxjBEZ+UX7p8AaZfGbTTAuqcTjj/wBM+cAmPIE1Y03VrFxtqXUdomFIJgYmoI5XxCwRMkTJDcr3RdP7NQpaQDPEZJmTHOf9k5rPWaQODjIGDViio2zvY/tGnFOfTxvjMbhcHetamiqfVur27F1rdyVgBpjuwzFeZ5AG4jyBImDEK+kenJAFyWPChWLEnAG3bJM499ejMlY9ocDmvL3wSMcWkHD9Eyopbc9IrAnvEkTgI84EnEVNoOrW7xIRu8okgggj/T7jTtYZXTDG8C5CsHTqW3FRuHjGccfdJ++sDoLZG3YseUYyNv8ALHuqeinJtyiua/DFzpvdc/p10qua/DFzpvdc/p0LV/ZPLqjtG/mW8+hW8ejnza39v8R6ZUt9HPm1v7f4j0yqeL6G8AhZ/uu4nqioNZZZgNpAIZWzMHaQSMZzU9FPOKiBtik/5r1GT+UmZwAWj2+6fZ6vIrHTdF1AAX8pOAIjccj2E5EYjx5OadVZsawqANoP86HlaQ27Bc8UVFIC6zzYcFS0/QNUCf8Ai2CkHuqWMEkkd45MYz48RFYXun6li1lNSyXGYlXKi61uwvqzJgl23CSZIA8Qau9QvtdQ21Dl8E9mO6viqOxZYkZIBmPqln0rp4tIJAFxgO0ILNubP6TkseTzWOqKgxktBxW9oqJr2CWXbk0jeMD+2C17r/Q1S6L35Z+TBiFg7ghKJdOWDgpKl+8CMEwZ2xRGgQupPVtzr+mbhgse1VI+V2SMyo525w2dz1vT7d7b2ihtjB1yRDAEBsH2n76Sa70X6fattcuWlS2nfYlrkADiQGzE4HuAoeIulDi52IHr5b7oiQNh1WtbgTbDZ/C1s9MO9VXqZvMylxsYkbVLKSQrkZZk5/UKjHG06RAzgceXv5ApNr+ntbRNRZshHcvIRnvIVbc6vgRLlbeYHgNwjFO51fVBp/JyoUkEFWLHDRkDwO2Yngwc409HN20Bj1vxZX+btqyVfTmKpEob+G97Gw+X2XW/rcVwQCCODSyz0LSkAhCdvm9wn1QsGXloUACZiMRWv9N61fuXQTZNpYJMhsGFIWSAPFpEeX1tHeSSfHNAs0He9nkD38wd/G6Ok/8AQatg5gJx4EbCDs4W5o/ILRYhUVixjJfjaUA5GNpI8fefCza6VZ0xFwWwNisSwLwqgSe6SZwD9QgeAqK3d7O3dugAm3bZgD5gE+GYx/Gom9LDu7I2e0ZpCspi2437Aw3CdpEmc8GJEGgdIMbFJ2MQwAxO0k/sP5VhoyR88ZnlOLjgBkAMPc/wmLekNpYF0NaY8Kw3MRG6fkyw48JnBxVdvSzTMnecrIzIIKqTt3E8D759lJF6pp0QXG0IG3cQ2FE21DHLcd1gqk8nHdFZr1KwedApYBgwEHaFUu2CuJAhcd4hhiKruzG4q11zvTTqGhsXbaXAq3FOJZRmC0YgRBZxECJIgcUv/NNn/pJxHqiY5555zWxW9O3ZqnZqoBgr/wBvPg3nOZJPMZgapaTWyN1k7QAD3ZySSbm1TuICsg2gglkbzFaDR2koo4uzl2HPPBZnSeippZe1gyIyyxUw6LY/6Kf+0R4+HHiansaK2hJRFUnmBExxSbUa/W28tY4USCpAnMtM97AB7uBP/aaLHVtU7StkFTIBAYoee/vByBifPMedaBkrHAOas3JBK0lrzl5p/RSN+s6hQS1jjloYKsCWnPhIzPe8KtdG1l653ribVYblMEeC4yczJI8ceNSB4JsoTEQLlMq5r8MXOm91z+nXSv8ATn2VzX4YudN7rn9OoKv7J5dUVo38y3n0K3j0c+bW/t/iPTKlvo582t/b/EemVTxfQ3gELP8AddxPVZJE5/hTC305YEkn2g0vRo5AP/5TPR35xBwOTiq+vdK0XYbI2ibG7B4uoG6b3jBxGCc58qm0mkKEzBxzUq6tCxXeu4ciROOaz7UeY+8e/wDlVW+rme3UccFZMpYmO1mjFUtSDbuC5bDNJHaooncvG8D9dce8AjOIw6jr7dy2HW6qNacXNrLucFSV2G2GVpJMDPMc1afVqpO9wMwJMDiT9fM+wCpG0qFtxRdwMg7RIPEzEzVbLTBzg4YK9p9IarNSUXt5423ftuWnJ6PX7IS5c1N0ArDwHc2SQCXUI5xKbIAIAIxiRsFnoDlt76hrktuI7/ZlWZG2bDcK7douLBnFz2CmdxAwIPBBB9xEUtfSdiQwLuQu0MzSVA4UQAIxnGYrvdnzPDWFOGkYmROfMDcbvmzosfTPqLWtHf7Oe0FpisCYxz9WT9Vc702ut2b9nsbly4bll3LnUC6t1haZyXtMSykFeRt5I8DW/wB68WMnJqjZ6RYQkrYtKSZJFtRJIIPA8iR7ifOtFR6P7swC+O3j5LL1ulBUvNxhs4bL8M1qZ9KNZss/8rdcsNqJCgKFAXbbPaXkAzJZgSQGEDFSXfTK8dRaCC2Ee5ZtMu3cFa8oZh2naAsVJxtUqQBJrbL3T7ToqNatsi5VWRSFgQIBHdwPCqPVbVq3F38nS5cZlUHYC8wSpkIzY24gUT2UocXF2CH7eAtDGx447uSV9C1949NvXHvF3C6gBhIZY7QAE7iZxI4gbfKSt6N165pzauC5BbR3rhUal9ULl1LQdXuW2I7HIOB44mni9d0yBl7Fk3SzqLawSSUaYMMZRgSfBc+EydL6jowWK6dVwwIW1aO9U9cGCARtIbOIPicUFW08b2BzjkMfP57KwoKmVjyxjfqOG4fPLNUOu9S1L29117XaN0+5qAUV9qDdbIUKbkbwCw7SJBOMYN696b6m3fs2xctXUD6a1cITlr4Usd7XZDQZAVXHmRxWy9ScAjs9Ot5exuIALYYSDb2WSQO4hG/HGPdScWbkgjpdhWARVcWgxAADAAbRtEjH6kZ8KywcCMQtcWkHApZoPSPVC2qWWtJ3NZeY3Fe6fkLxAUTckTxkkDwHArb+n+kStpLOou93fat3H2gkJvVST57QWHnG4T51D0LV2bpa21hLd+2p7ROy2hUuljgsuQ8SR4+Ipv8AkNvbt2KF27YAAG0cLjgYGPYKikc0mxClYHWuCtV6gdGVustwq+oPfDbmyV2gbWBVfAADDEwJ8F9z0XB//s4MzMSZkmJJJgHIkkzJJM1tGu6Zpo2dkpNzyzngHJxEyB4AGOK1U6vW25DohYKGYSu0/wDapBBGCJJB7wYARFafRMwdH2b74ZX3f9WS0zA5snax2xz4/wDFkPRVRxcZeOAAZChd0/rYkN4Enmay+LIE7brrIAxHAzz5yBB8Bj21VTrepbaVtqVLEA7Y3HviNpuc4DRM4Ocir/Tup3GK9oLYDgFIME4knlt3gYxE8mroah2KhcZRmV50jofYnezS53A7RCwSCFHjAj+JrS/hi503uuf066VXNfhi503uuf06jqgBCQPLqp6B5fVNJ8+hW8ejnza39v8AEemVLfRz5tb+3+I9MqIi+hvAIKf7ruJ6qbTafeYmKcCfGkQNW7GvidwPAgDgff8AVVbXU8khu3HyR9FPHGLHDzUl7otpizMCS3OfbOP9+zjFRr6PWQAApwAAZzgyD7TP/irWn1ocxtI9tWKqXmWM6rrhWrHMeNZqXfmGzEbe7nE+JUru98E5piBUStLn2CPvyc+eBj/zSW9d1ivcKIzjdchWNvaRPyJSGDCP0txGD50x5LrXUjQn9Q6u1uQge/7qQ2LnUJQFQBIUlgnBjc5VbneiTEETA7o8biDVm4rNtCbAWWV2g9n31gLv3dpMHft2jic12O7XggrkjAWkHclAs3sn2zEqRlnfx9nZqMxz76hsdqGUvcgggEEoJDFmMgcd23IAJ8cmKb1Q1vRLV1tzA7sZESNoYAZBx3zIODAmtYb7FmGuBzWHVW3BQpByV9ZdpeMKwLA+ZkGRHBqO523eyCJhRKYAJ7wLGSQAAZgy58qr3PRdQ9vaodCyo4dtu1CHD3BAILwywIEbR9TLVegVkMvZtcmZCypzxJlIIiOeYzNAy1rYpBG8Wvt2eqsYaIywmSM3ts24+V/mxZ6a0r20LBXJQSYUgyAx9kE58qZ9I0y7yYWY8hJk/wAeT99VbnRblpbK2wzIq7CF2lhCQhO4gRIGR91U/wAm10BewtnnvHJkLAOHAAO445kHjBAFZpCnlhdGx2J+bUfQaMqYqhsj24A/MltpCoCYgZJitf1NzXG6zWgGtbiyyUkjstmznKi535nPgSK8TqevIkWVOWgldkwY4N6VEd4H9I93uesXHSbl1lY3hDbsDA7u1YMAmCTuJBJgkiSIrJ21bk2K2V9bAYJQ2q6hsBZEUsIwFlXgiJN2CCYM5jGGqLWarqKqw7O26getgbu+BJBud2VmfDx9lM+tdAF8YYKZmWXcB3GTgEThuG3DkRmlmq9EX2kDUvs2sCnegl1j9fEnw4ziKkY5txl6Jj2usVJok1jt2d1LYskkOwC7isHA2Phi3dmMCDzNUdb6C21LPvdwfPYWBODJ2d6eI4E8Tmok6QqgL+WXLQwFTYZDKwO4AMQTIB8TIWnWh1Fu1ZW0XLdobhDQwEtccx32LnJgEkzE0dTSSxShwxBOIscd/PggKuGKWFzSbEDA3y3cuKTW/R6yABtkAhoJkEgbcjg+859teaP0etW2VlLyuFkiAMmMDzYnPnTOittqN3Lz3tX70VzX4YudN7rn9OulVzX4YudN7rn9Oh6v7J5dUZo38y3n0K3j0c+bW/t/iPTKlvo582t/b/EemVTxfQ3gELP913E9UVNpbe5wIkePuqGmOlBAlUBBHMwTn/eKgqpezjNszyUtLFrvF8grsVU1nVbdpgrnbKlpgkQHt24xmS11AAB41LsctMgDiOf/ABUd3pyuwZxuYAAcgAB0ucT+tbQ/ZHtnN2DTe91oWnW2KFetWAdquDDFDGdpVbjmfZFm5kTlSPOsh12xj5VcgsJkCF37iSRCx2VzBg9xvKsfi/Yhh2eGLE5blluK0ZxIu3MD9Y+yhfR+wF29nK5EFmOD2s8nx7e7/wC8+yG4KTBWdFrluqWSSAzLkEZUlTg5GR41PUOl0i212rMSWMszEljJJZiSSSfOvNc8Ifbj766xmu8NG1RyODGl25KSK8oorXrKLOzZLGAJNNtHdtqNu4Ejk8T9dJ1cjgkVX1fTBfAQuEEzJBIPdZdsBlP6Xn4VU6SpnTxuLnWAFwBv8/2CutFVbaeVoa3FxsSd3l+pK20VpWn0HUltXArkXC7MGZ1uAqE1BRRvuOAC5sAwqYnykM19E4EflNyZYggssSABhXAwQW4GSaS6nRggBdYy2/VZ7huIjAMQWTvbWhQViQsETO4GsdGBjY+y3cjsr9VbS91C5qLqwwW3cDLIFu2yhrwCq20Fxt7KZ3ZkjEV5oV6oChuMoM96Ra2tLQAxQYIX9UifbkVHe0NtGYfnGECsuze25ckjvC5J2HOfLJANNOk9TksovWr1ragtL3+2ltzMHBkkBcgAEwpx5yZDAC3BR8TisvR0apbVwagsbrPInY22bdsR3O4o3hyFHgQTzWHUdHre0D23BHd7hIhYFwlhgBmyqmQAcGFggu21CW1UsVtgkAbiF7zcLzBM+HjWs3uspdIuLqey+TcS9ttyLd297B7jKUUd7BJWJ3ZjaSSSB7J5bYAErO307Wm4CxSNw8LR2AhQSABl+fMSMYiqraHXXTG1V7MCVKKtp2L5AMSV2id3gzGOar23WHnXXF2yGLJfUjaQpg7hu8FO4EgAERzRcsgk/wD+i+4SJ23pxs7SCDEdwSRMCTMVPHI+Nwc04jyUMsTJWljhgfNNuk6TXDb2hQDd3lhDuG9cyPHYX48VHnnY3tLGQIHmBWtfna2NIyLqnNxg0XGFwPJJaRIIG1CDjCiCQAalXTa8kozoFLMC3dYbC5EhWE7tv6J7oBjJzUUj3vcXuNjdSRxxsYGNGFlb12kUAOhBU+Rkewg+Vco+GLnTe65/TroGrXqAt982xuJBCNPPfmX5hiQW9YhZGWrm3woJcCaUXW3MO0E4yPksmMTzWmpZnyUZ1zextfyuFl56eOLSDezwuL23Gx9l0H0c+bW/t/iPTW1aLGB/+e2lXo582t/b/EemiLJiY9/FXLSRELG2H6LOyC87r7z1VoaIqwypzxMH7jTKq9m1bUSI95rDqGv7NVIAO5gg3NsUEgmWYg7Rg+BkkDxrO1MrpSL42wvayvaeIRggbdl7rDrGqu27e60gdtwXaZ/TlVOOAHKEnwXcaTD0uu+OkfxbhlO2CVGUMN6ns9byip7nppZCztc4BO3awC7xbZpUkkBjAxnn1TupppetWrjXFV5a0wVxB7rEBgJiDg8gkVAAcrIs/hFylXxmuypOlYIwEZYvuM4wkeBAHjIkrU9j0geLrPYdVtWw+1Qz3GJ3EqAVUEwAQB5yY4prf1apg8+QpW+pc/pH74/lRcFG+YXyCDnrI4sLXKa2dQGVTxuAMNhhIBgg8ESJFUepXDMeH8/bVQknmvKsqegETw8m6q567tWlgFkUUV5cuKo3MdqggFjwNxCj+JFWD3tY3WcbBBRxukcGsFyV7V7pmmJbd4D+JqHRazSld/aq8iRyCQCFkIe83eMcc45Bq9e19t0a3Zv2xcZXW3DKYdV5ABztJBNZqv0uHtMUIzwud22y1WjdCOY9s05yxDRv2X2eisaq1PeiSvgeCPEf6/VWupf0/rtpbgM7hljOe0I2lgAkkMV9WTkSKzt9P1oYlHCLOFN1rpAhYJNwNuE7piCQRBXNY3On68jDopgQAVgcb/8A+YJJIkZAGRHFUUZaBZx91pXhxN29FZ0fT9OLgRdPsXZAaWAjs0Xbt4B2PBMydueKwe3a011CLROxXVdpmA5UmARPCICSQAAfPNZ9J1IOIvrBLDMEbcFSF2eBESTMY5Ip50i4xUh23MI3HEFpYGNoEARAkAwAfEE9JAxzFt54LgucMjfdzVPV9StXYW5pneCHAZFIDIcMNx5Gcj/UVGNHYa4o/JAAyhSxERAZFQgYYAWVAz+qfAVn1LW6pLrdmjOBG1Nnybr2ZJJu8q/aQoE4EGCCSK+l6xrCxHYqZYeDAIDggkH9GMg5O+RAU03C2A907G+J9kXr+iZZu2dqXG3KzCRcLkgvCEsslf0gOR7QK2t1eibYAkASxJt3VUL/AMs7u6DtLEA+HdIOYBv9H6ct1Ge/pbasXkA29pjarfpCTDl88EiRUGo1+lDE3NPb2q1xVI2NcJtFjcJtwNqiHeZMwMAlQWg47U45LH8t0AaOyOe0B+SuGCBtddoGGKGSoE7RkAARXsaN77XmsazagdmBBuAd5u043BdoJbKjvZyBwa3XaK6Dv05Aad7qqgr3l3ZHeI3MATE+U8iL45aW1Oy0wtsCxGxVEj1mjlogzBPrLjxM0UL5DZoPt+qgmmZGLuI9/wBFHq+kXixB1VxirGN28DbMBZVg3CqZBzjOWA578J+hNoaZS5b/AJhEzjFoECSYEgmOBNdL0HUkvAlAwCmDIjMSRz4SPv5Nc/8Ahi503uuf061pp2w02q35isdFVPqK4OdhnhyK3j0c+bW/t/iPTKlvo582t/b/ABHplVjF9DeAVPP913E9VY094D9GW8zmPdGau2nBBDsGnJUxAH8aVUUJNRiXb8+bkRDWGPYmr6q2JOCfYMk+/wCofdVPUazdgCACCPPFVqKUNDFGb5nzXJa2SQWyHkgml1zQFbjXd4UTuMyBhSMmeB93sFMawv2Q6lTwRHto5ChxCW3dN2js9u8okcj1gIC7ZmQJU/Wx8a9bRXQD8uWPgJKyQcyQcYxjyB5zUmo6IjzuLkkQWkScz5ezjgeFD9CtGZBzPED1uTxyaSk1hv8AZRW+n3Cp+XJfuiRPdwCwwfHu/UB5mmjWUeBcUMshoPEqwZTjmCAY9lQ6TRrbXasxznPgF/koqemvYHtLTkVxspa8PbsN17+QaZNhS0NyKqLl9qojB1ABbzAJPjGZqn01tIgns+yFvfaS6xYWwW3IVEsd0QRnwGMCRbqjd6HZcktbkkk+s2CZJgBu7JYkxEk5qqfomLs9Rue85q3j01N2uu/LcMvdUQLNuOy17hAvdFtGO3bbREGGG+CAQpnuwOBuN61oHIBGtZptpdVXa52rWi0S6LcBVIKAso3FlmclTPa6KikMLXEDO8rgBeJjgATzgVD1zqLp2QtWVJ9TCMzBFiEkGQPYZyBiqx2jCH4Ou3fhccVcM0uHMxYQ/YMbHgVf09kWN9ztTdY2iW3MdxKG5cjLEAkMFgCBtn2VhY9NbYSWtMoXunaVZRyFgnbOFk4EDxJxUOl6xdchV0rIsRvO/eCzBd8G2Fbb3H2n9U8QKe9NIVFsveW9dRRvMKrNx3ii+r6y/ePOqaYsvYDD344YfsryAPtdxx8suGPw+yXaD0mS/cVAHBZmWNywAqFyZUlvADw5xO002swpO3vKcyDuKnJI5JjJMDzNTG4oYCVDHgY3Hk8cnx/jS+70BCZDuhM+rAmXa5HHm3/xFRNc04HAKVzXDEYlX1v5yu0Hg/6HyP8A5rXusa1y15bWmDE2mYOE3OXW27W7k7ShCuqKFJ3SwIEVef0eRpAu3PIgNiSJkjzgj6iKy1mgNoNdtbmuQBkb8Hs0Y7BG4gJugQSRHiKeOyBwN/nFMPanNKOodauqzGxpZ7gPf09wF2AuSdwAgJst4Ilt8CDFJ+pazUlwo0yEoWAW3p2+UVe3zydigrbO3klsETWyfn3UBtg0z3IBO8q9oMAC3q7WgtgAE8+A4FPW9V1N2zctvpmtgqFZwbi4YQ5UKhac4iT7+CVSz9i4FrBffdCVdP2zSHPIbtFvnzFL9He1AdQbSrb3bZFp7ZZflgLgBbuCLdrukH1xkSK034YudN7rn9Ot11PpC4tr/wAM4W0gDF2YsQDtADMvyjkbTmCS0c4rSfhfn/hZEGLkxkA/JyJ8c1py97qW8gs7dzWVjjYyuAixbjj/AK4refRz5tb+3+I9MqW+jnza39v8R6ZVYxfQ3gFTz/ddxPVFFFFPUSKKKKSSKKKKSSKKKKSSKKKXp1+wXKb9pG4d4QO6SDnj9FvurhIGa6Gk5BMQKaaXTG0HdogKTjJgZP8AKkmh6nYdv+cgAInPnx/LnjjzFOz1zTtc7HtFLNiMkGYXbMRJ3ARWa0zWH7DDgc/ay1egqEfmJBYg/h9wcFAnpVY2BnY25G4BhuJWQs/Jlge8yiJmWHmJytek+mZgoud4mANrye/sEQuZOR7DPFZ3vR6wywLScAAxJABmAZkD3ERyMgVUUadCCltGcctAGQZmB47hOKoYaYzm0TSStJUVTKYa0rgB85p9SXX+i1u7cZ2dxuyQNm2doQmCveMDBMlTkcCJbfWD4gR9f+4qr8brasUuB1IYpvCblLwrBQFZmJ2up4jnNSv0fVQnFvpioYtJ0k4wd64dVg3oZa9bc7sANs9nuG1QqANswQBgnxMmlWm9GLR0264r2rxUqVc2na0WaQN0KIxPIEMwq1e9MkiRcLLMSltiIJiZ2+w8HwMcVjf9LdJt7plwTwGY93JggZ9/HNHs0bK23aHO2Wzje3z0Ne/Ssbg7s25X+rbwtf3/AJFjS+jOkbvrcDruBYfJbZj1SAndBByggRAiABR1TU3Ftpa0pYbO7uG3IW2wWd4Cxv2gwTwZA4OuWenWL0LavsWVCrMN5MCApBYwniABgq7QMzU59FFlouEKd0KBAG4sQZn9EtIiMifcZHoYHF7r+lkDJp0g2Y3V4g3TPXda1isECrNz1SqBgvdlhPaQu0wMzuJPq4qrc6trnJG1NpYAHau0CBJxdmQYMZncROBMI9GoJ23mEzGOFIK7fWyFB7v6ueZqz0roi2J2mZEHEDEQYnwAj6zRlNoyOEg2ud6Bq9LyTNLQbDdjjvurmlLFF3gB4G4DgN4+J/nWl/DwoB0YHEXf6VbzWi/DsfmX/pu/0qj0oD2sP+3QKfQZGpN/r1K2j0c+bW/t/iPTKtV0ur1SWrPYWw6Q5OJlu1fukyNgjxE5r1+r9RCknSqT4bVYxhjG3tJMnasg4knPFWjJAGgWOQ6KmlgLpHEEZnb5raaK1e113XM2NKCouBCdrAgBmVol+9gA7sAe3FT6vq+s3P2emO0bdu5CW2kL3iBcG8yWBQRG2ZNP7Ueai7u69rj1Ww0Ug0PUNa11Rc06JbJhoksoi5+lugwUTMZFwU/p7XayjewsNj7IooopyYiiiikkiofzJbuwGWFVt5PgO+LhmfNlBq3prihpYSPL2+FW7OvXYwIC+I2zz9WQQYMz4VXVs0zWlsTL5Y8dw22VpQQwOcHTSWzw4bzkLqncbQB9jKFKkKNwdFbCwgJgXAVCGBIIAOapXNTpw1saXsN/aLv7R2cm0G7VyoDkl5CsCfLOK8v9NRySQZMZDEEQFURBxARfurDT9GtIVKqRt47zEYDAEyckb2if1jQMWhWAf3HEnj/HVWMun3k/22gDh1x6LYuqIl/Tupd1VhBa2xS4Mjg+B4+o1qd70flyy3SgYydsgnuqvrKwmYyTJziDkt5oo2i0eylDgDe5VfXaUkqy0kWsPfb891r/AMW7qqOz1BG0HaO8FB2wD658QGIiDEQAcNPzPZ8bYYwAWOWMBQCTzPcXPOBVyijwxoVc6V7syq35rsyD2S4EDHAknj6z95pPY6OpQkW1LEscwwB2sSAN7LzC4AiSYp7qbW5GWYkET76rnQSVJKggz3V2iZT2/qptz5/VTtUbl1shG1VNFpyruEQKAwBhQsgMSQDyRCxHhvxirAF84OBtQTj1iV3kZkwN/wBwx4nFOlNtIa4TLFsSMlQPP/1H3keVZX+mFg0XCNxk8+bmOf8AvX/2Cu5JFwJzVvTlto3etA3RHMZ4qSl9689t7aIu9rrOf0sAbfBQScECfZUi9XtgoHDrvDkQFJhBcMmGxu7F493h4DTVUUP1mymgopqg/wBtt+iv2bRZgB41ofw8LB0Y9l3+lW+2PSKzbB+TdSquzz2ZZQm/GH75PZthJ8Jiuc/DR1EX00VxVZQe3EMIYFWtqf4is3UVpqqhmqLNF+i19Do/ucDtY3c62XlsXV9J8G160gRNZb2gmN2nYnLFskagA8+Qqb4g6j6Za/dm/wAmiijRPIBYFQGjgJuWhHxB1P0y1+7N/k158QdR9Mtfuzf5Ne0V3vEviXO40/gCPiDqPplr92b/ACaPiDqfplr92b/Joopd4l8SXcafwBHxB1P0y1+7N/k0fEHU/TLX7s3+TRRS7xL4ku40/gCPiDqfplr92b/Jo+IOo+mWv3Zv8miil3iXxJdxp/AEfEHU/TLX7s3+TR8QdT9Mtfuzf5NFFLvEviS7jT+AI+IOp+mWv3Zv8mj4g6n6Za/dm/yaKKXeJfEl3Gn8AR8QdT9Mtfuzf5NHxB1P0y1+7N/k0UUu8S+JLuNP4Aj4g6n6Za/dm/yaPiDqfplr92b/ACaKKXeJfEl3Gn8AR8QdT9Mtfuzf5NHxB1P0y1+7N/k0UUu8S+JLuNP4Aj4g6n6Za/dm/wAmj4g6n6Za/dm/yaKKXeJfEl3Gn8AUun9CtShkauwT5nSvI93/ABNSN6H6kkE6nTEjg/kjSJ5j/icV7RQkkbZXa7xcoyI9k3UjwCPijqZB/KdNImD+SNInnP5TifGte9KfgafXi0Lust2xaDBRa0xUd/bODfP6o4jxoorjYY2m4Ce6V7hYl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5" name="AutoShape 8" descr="data:image/jpeg;base64,/9j/4AAQSkZJRgABAQAAAQABAAD/2wCEAAkGBxQTEhUUExQWFhUXGBsYGBgXFxkfFxoaIBcYGhgYGBsbICggGBolHhofITEhJSkrLi4uGB8zODMsNygtLisBCgoKDg0OGxAQGy0lICQwNCw0LCw4NCwwLCwsLCwsLC8vLCwsLDIvLCwsLCwsLzAsLCwsLCwsLCwsLywsLCwsLP/AABEIAPUAzQMBEQACEQEDEQH/xAAbAAABBQEBAAAAAAAAAAAAAAAEAAIDBQYBB//EAEwQAAECBAMDBQkMCQMFAQAAAAECEQADITEEEkEiUWEFE3GBkQYUMqGxwdHh8CMzNEJSU2KCg5KywgcVQ0Ryc5PS8WOiwxYkVLPi0//EABsBAAEFAQEAAAAAAAAAAAAAAAABAgMEBQYH/8QAOREAAQMBBAcGBgMBAAIDAQAAAQACEQMEEiExBUFRYXGBoRORwdHh8BUiMkJSsRRi8TMGI1OSonL/2gAMAwEAAhEDEQA/ANj3dSEKxQzpSppKGzJBbbmuzxo2BoN6Rs8VjaWc5pZBjPwWUkyEFlDDUIcOJWrH5UXgAR9P6WUXOBi/+/JSGQj/AMUfdk+mC6Px/SS+78/2u8wj/wAUdkn0wXR+P6Rfd+f7TZkuWkEnDBhU7Mr0wENGN39JQXkwH/tEq5PlfNy/uJ9EPuN2BR9q/wDI96bLwEpve0fcTv6ILjdgR2r/AMj3p3eEr5qX9xPoguN2BHa1PyPel3hK+al/cT6ILjdgR2tT8j3pd4Svmpf3E+iC43YEdrU/I96avk+U49zR9xPoguN2BHav/I96d3hK+al/cT6ILjdgR2tT8j3pd4Svmpf3E+iC43YEdrU/I96XeEr5qX9xPoguN2BHa1PyPel3hK+al/cT6ILjdgR2tT8j3psvk+VX3NF/kJ3DhBcbsCO1f+R707vKT83L+4n0QlxmwJe0qbT1XO8ZXzcv7ifRBcZsCO0qbSrDkDk+ScTLBlSyNv4iW8A8Ip25oFMQNfgVpaKe41iCTl4hanlHDYaUHOHknZWr3tA8FBW1tQIylvoPEYjCILHCopnf3KXZDgqA1Dghr0tAhLn8KQtsKjYlzFnNKlissIKkMxL7YrbcTAhdTPwlzhkAX96RmSnOUOtJAKS48GpD2gQkZ+EcAYVDlQQRzcmijmypuxJIu7VqRAhS4M4SapIThkMoOFGTLYuFtx/Zq0+LxDiFnf0jcnSU8xllS0vzjshI+b3CBCsu7f4Uf5CPxzo0tH5O5eKxNMZ0+fgszgiBLQ7J2U36BGgCA0Ssl7SXmNqlVlY2tx6PNC3gmXXbE5DPTK/+YAQUFpGaj5Qfml28E+SEf9JTqX1hFGHKNNl2HRAhOgQlAhKBCarTp8xgQnQISgQol4hILF36DDS8AwpBTcRIXZU4KIAqSWFDEdSuxjS9xwGKfTs1R7wxoxJhdmoKVEEMRQ+VqX3vx4RFQrtrM7SnkfDDI5GcP9Cmr0HUH9lUzEcASZxOsEYznqwgqOZKc2BHF4nu5a+Kgv56uGSaJBcFk06d5I6b+WC4Z1JTUERJVt3MhsTKFLLtbwDFS3CKQ4+BV/RRmu47vELZTy9DKKgC4fmyHFiHVGTO5dAupSFeFLbioIOr6E61glCBlzlAsMKQ6WcZGauyfo8ONoVCcMWokvhl112HPE9gau6BCHw4CQlIwhylJuQpQdZdKs13G1fW0CESMWvMAMMquuzS7E8KntPWIWY/SKvMnDFilwssbhxLoeIgQi+7f4Uf5CPxzo0tH5O5eKxNMZ0+fgs7hkvKRocias/xR7dUXwJaFkuMPPHxTpkotcfdHH26oLp2oDxs6omRJygqUAWUkVZqpJDgO4o8UqlTtIpsP1BxwGPykCBlrPkrbGdnL3jIgQThiCZOeqMkJj/el/wnyRef9JVOl9YRKjDlGmoFB0QIToEJQISgQmq06fMYEJ0CEoEJQIXRepIGrX6ohtAe6mQwAnYcjuU9mcxtUF5IG0Zjfr/xCT8MJi8ygymAoSDR2oKa3LmnCIKVkbTcA0ugDWZGJ8N0Zq1Wtr6jSXBkk6hBwA6HfOSRwI+VM++YtXBvVPtTsHciEJYAbg0PCjJlWPc98KlfX/AYo2//AJjj4FamiP8AseHiFsVzEv743B007RGRK6K6didJWCaLzcHT5hCygtIzVHLnhgU405a+GElRbMaOMxrpuTAkVgrk+YQQcQuqQAcqQQcwJVstUs3QYELq8FNP7woW+Ijr9uECERg5K0jbmGZQVISN7nZAv5oELI/pL/d/tP8AjgQiO7f4Uf5CPxzo0tH5O5eKxNMZ0+fgs3g5Wwg5lVQmlG8EWpF5rcM1lPeLxEDNTokuffGerqUAkUe7cPHDKzhTYXEFw2ASe73gnUgXvDRDTtOHXajcfKACXUFTNoLKXahyiu+jdVt+fo2o5733QRTwuzvE92vnmchd0g1rWMvEF+MkbsPTlkFVY5J5tb/JOp3Rqv8ApKzqX1hFTbHoMOUadAhKBCimBVwph/C504+zw0ztUjbuRHVRJmEkbRH1NYZe3p9wDV1RMxJBAIbXxGEoV2VmlzDIBhNq0X0iA/OJXYmUStpHI+eVLWkl1XpQB78GAPSWjnKum3UbTUpvAuty24DxMcBOtbtLRLatBj2kyc9mPkO8pie5aYok89zbvTLmpYUJZNnpvMRVv/Imj/m2TxwyGWG3gpqOhCf+hw65nPlxReH7mshClTFTGJdOVKQoadnSIoVdP2l8hsNB7xzV2loezNi9iencqjlEJE5YSMqQQGrurfjHT6KqPqWRj3ukmcTxXPaSptpWlzGgACMt4nxUEaCoJQIR/c98KlfX/AYo2/8A5jj4FauiP+x4eIW1UpW4N/EfRGVgugxXUE6gDoJPmEBhAlViOepnw8okkAkKAAS12IJLWaESq1gQlAhKBCxP6S/3f7T/AI4EIju3+FH+Qj8c6NLR+TuXisTTGdPn4LOcnrJloozJTfo0pGi36Qsep9R4pq8AhjsJ7S9Aw8VITs27EvbP2qZOFQnKUoSCxq9Q5AIFKOEJf+EbogpUx2j3xrjlA8VNWquNNjCdU9T4KPlB+aXbwTrw6Inf9JUNL6wiJljDlGnQITZiXBDs4IfdxhDklBgyhxh1ge+nrA8bwx0taTJwUoLXOAgYoqTgZiSSZ38OwkmxYgNXTxxzVrtjrSA1s7xkOZw6rfs1mZQJcQNxzPvgo0lRy5jmVRyzPS7CgjobLQFCmGBYVqrdrUL0ThJIWtKCWCizgPDbbaHWei6q0AkYwcEtkoCtVFN0wdi2uHQoBlKCmsWanGt+Ibojzmq5rnS0Rume7dxniV3FNrmiHGens93BSxGnql5b5XybEs7epFco8mbhp2RtaJ0UbU6/UHyDruHiVm6R0gLM2636zkNm8+G3gsw9T2vqalyeMdwxjWNDWiAMFyD3ue4ucZJTocmJQIR/c98KlfX/AAGKNv8A+Y4+BWroj/seHiFpu6LCS5uHmImqmIQWKlSSoTAygdkoBNWYsLExkroVYoSzDdSBCzcubIH7xiUlmCVE0FajZ1Ae5pAhTonyTmafOV4K6kbIByJbOkAAlT13AvAhQDESElJOKnqyq3llEKBCVbNbjd1QIWlgQsT+kv8Ad/tP+OBCn7uD/wByf5CPxzo0tH5O5eKxNMZ0+fgqHBe9o/gT+ERoN+kLHqfWeKkXY9EOTFFNVX/6AhUqixZ9ymfwnV9IY/6Sn0/rCKmeceUQ5RrsCFzOLuG6YSQlg5JLNIHZFK3NSzJhptOyWJGvRu6YybLYWuBe9sAmQ3znbsWlabY5putdJiCfKNm1RHT20jXyCzMyrzk/kmckhaVBJBIq9Q5HWksDxfRgY5a3aYstZnZvZeBx4YDucMQdm+THQ2PRlek7tGujVxxPQ4Ea8dULRoJYOGOod2PTrHKugExkuiExiqvlefP8FCMoJACwsOaVDEU6XozxesTLMXg13YaxB/YUNoNYU3diJdGGWHGfVZWPQ2ABoDRA2ZdFwlQkuJcZO3Oea4L9Q88OTE6BCUCEf3PfCpX1/wABijb/APmOPgVq6I/7Hh4hbWbmbZZ+LtetuEZK6FPgQq9AxD7QlGhY1cKbosT4heBCfN74oU82dkOFFQAVrlIDkdMCETh82Xby5tcrtwvWzQIUkCFif0l/u/2n/HAhEd3AfEtvkoH++cI09H/dy8ViaYzZz8Fm5eDUAAJ0xgABSVp9nF4MIESenksk1ATN0dfNJeCJvNmdkv8Ashbp2np5JL4/EdfNdOFPzq+yV/8AnBdO09PJF8fiOvmuKwRIIM1bG4aVXsRCFhOZPTySioAZDR180Svz+uHqJOgQoTI3MB0dsMubFJ2m1PBoEsKNX43+NIrCk7t5vOiJj7dmGHTmrBqN7E/KJnPXtx80XhMCua+VqA1JYPRh0l6dER23SNOyFt+cdmzHHlr4pbLYX2kOu+zhhznopuVcKBPSlICAoJJFGSVUNBuZ4qaNtjzY3PebxaXRtcBBz5q1b7K0WprWC6HXeRJIy5LQoxJlJAWiwb3EFQADB8oAKX0SHtHIVwx9QupkkHH5s5O+TPHCdi6ahfawNeAIw+XKO4RwxjaunlRPzc3+mYh7M7QppVJP93nmWETAo7WdYUEpSNkISLO4cvUgu27ZslqbZKfaAgnK6NZ1lzomBqAwmN6oWmyvtJDTIbrM5bLrcpMwSd+5KfyTzamcqAALhJar3uB7VhaulK1pb8xgbB7kqKno+jZzLGydpx8goeYSm4BB1IFPV7dDTa67gAXnDelFmomYYJO7NSJkI0SnsHigNrrkQXu7ymizUmmQwdwQOKQAot0tuPtXrjpdE1X1LP8APqMA7R6ZLB0lTYyt8usZIrue+FSvr/gMS2//AJjj4FS6I/7Hh4ha7GXlsz57EkDwFagHh2trGSuhXZyVqSUlKWIakwv+CBCg5xUmWMwSwYPnVcmvxOmBChRycSDQEKYhpqrN/BW58XWITk48SxkOV0hROZayWDlRJ5utjAhE4TlKXMYJWCoh8utngQsp+kv93+0/44EKbu5U2K+xl/8Asmxp6O+7l4rE0x9nPwVMFHdGisRLNwPigQlm6ewwISziBC4pYpUX38DCoT4RCHVJIs7Nv1iMt2KYPBzUqWYBqh69gFdYipseKznHKABs380+o9hpNAzkk+9i5Kzgh1OAQWqHItUGnSK3tD30r4IdrBGQ18f8OtNbVDTLQcwc9nvlqVxiMTKnqCiJiClG0oFLAAhnc1LqIBFa2OmBRs9qsDSwFjg44DHEmZ1YCACZwjWIx2KlezW03vmaQMThhGXUkCMdysOSJZCFM77JKSnKsHOSConwiQXOl2vGVpF4dUE5Y4g3mnAD5QMgDgNcROS07E2GGN2BEHMnGcyde+YzU0uatJfLMKjsgLUnK/VoLvdhFOo2mREtjcDKt070zBRiJIQhlEnUq1Kndxer2HQIqufedIHLd781YZPv3khuUZ7S8qjtlqC7O9WpakSUGEuvalFXc0AgLOoxa9ZKh1giz+WlOHFr10bVTUMzGrSlShIXQElOZIrehdq9XpUNkxKfg7P3xUTvU3NTHdU2NpsDG5DBcW95e4uOZRHJmLTKny5i82UZgcqSTVBAoK3ivbKbnsAaJx81d0bWZSqlzzAjxC0Su6nDUfnKWeUumlKcfHGd/Erfitr4hZvz/fkoJ/dXJJGVawKu8pdaU09uNoP4lb8UfELN+f78lCe6aWQQpalUp/26yHcVOydHHXrB/Erfj+knxCzfn+/JP/6qToeoyJwg/iVvxS/ELN+f78k7/qhFK6B/cJp0DtwvB/Frfij4hZ/z/fkif+qMP/qf0l+iD+LW/FHxCzfn+/JZD9IHL8mZzOXPTnHeWoX5veIa6z1G5hSU7XRf9Lv2r3u2+Fj+Uj8U+Lujvu5eKzNMfZz8FTRorESgQlAhKBCabj29rwISKRuECEigbh4oEJBA9vVDWtDRA9zinOcXGSoxJYvmVQuz08enCEcyQQTgU8VIggCQn4mcQrOUqOYmwOXMS9WDAXLbgYp1jToUDTDw0gQDmQI45q1Qa+tWDywkEydQOP671oeTuV0IT7pNGQJsUrKxUB1GoahFI4esx1WoS0STsgTy6rsGAMaB6q5w0zOBMqElLpCgUkJLF1JLFJNKGobQuIqERgp5EKpxU5AUnKkqSkGpdgS2l7Pwi22m4j5jCmp2dzhjggpknOczgu2tKBuO6LDSGiAm1LBJkOUgl7z2QSE5lgpgfNj0QGMnOMvQ/GunCnX2xp6LszqlcP8Atbj5LntKv/jU3MP1OkDhkT3ITIN0dYuUSyDcOyBC6EwIXBc9A88CE6BCUCEoEJQIWa7rry/rHxIHmiradS0LD93LxW97tfhg/kJ/9k2INH5O5eKtaYzZz8FTxorFUS54BY7n9vbWBLC4cQGevsnN5IWEQpUqcA74RC4bjoPmgSJ0CEyYgmxbzw0gnIp7SBmJUXMq+WeyG3XbU++2fpTkKAcFQcQ1pmCTG7zSuGd0Tv8AJWWAnGhHOKSBVGcpSS70ahF6fSjAt0h7hVLATk4NDjGWOsbQc5GGC2LJFwGneIGYJIG3DUd4yxxxUmN5R5xQQkKTKTXLVyeLPY2HCIxYTQo33EGo/CcIDd0xmM3RlhvUv8ztawDZDG4xjJO+Jy1DnuU6Zsw5UJUrapld9HvdqVrvjIc1gcXHvWxRqOdGpTYxJlB10G/T29IhjHB/0rYbXa7BCDEozsFpObQKDvWrdTdkPgqYOBwlD8o8ohKgkIUu5VlBKRUBlM+97fF0ixSstSoJaM8BqnhOaqWjSFCzm692Oe2BtMZKvxPKBUp+ambrCg7Y6mw0P41IMiTmVwuk7ULZXNQEAAQBu8ypEKcAsQ4djccDxi8FlkQYToVIlAhN16oEJ0CEoEJQISgQsv3ZzAkyn1zfl9MVrTqWhYfu5eK9B7tB/wB2D/oI/wDZNivo/J3LxVvTH2c/BUpjRWIoUqVZwSL+P1QqVdBXR8vHpevigRgnofVm4eOEQu69Xt5IEidAhKBCUCExUsHT0wkBODiE4TDYFndwNeHjio6yUT89TGNZ1RwgavBWW2mtgynhuG/jKK5PUEoJNK+hhS50jD0q19S1XRjh6nlrxWto8tp2e8dvp6YKaVymmXMl5zkdQJuwSTQKNrt2RmV7P8hLcRlO0jYNnnyWnZasug4GJjZx35q55SxuGUgqXNQAgEkkijVq+lAeysZ1LtGmAM1pseWnBU+P5NQlO0mUqjgJSClJBuQ1wavwLaxcY8u2jjgrLbVRJgqixuJSla5ZWWy5VIAKANkKzpWliTtNQliBrGrZrNWr/wDsDojInds4clztrtFGkSLs3pJw2nXO1BSspVtrCQQSyZpNST7Od3Z0NMEAB7sfepc9UM4sb08VYHBpNcy6nNRZY1zeWJ7gVftCMICfJwoSXzLNG2lkjTfrSFDYSOfIiAp4co0036j5oEKM4gORWn/yKdZbqhYSwumeGevsnN5ISEQpElw8CF2BIs13ZoB5p/p/kiradS0LD93LxXoHdp8L+xR+OdFfR/3cvFW9MfZz8FSRpLEUapIP+eL064Esrne6Xdtc3XvhZRKehAAYWhEJC/UPPAkToEJQIXFHrgKUJiFklsrdY3E+aIalYU23nDDvzMKVlK+brSJ7t6lVLylnqzBrMWcv4u2KVKqbWWw2GgyeIOAjqZVupT/jNd80uIjkcz4Lk6apEtJQMxAsTTNetqsT0RR7E1qtVhEEngS0GD1A4q4KraTKbp+UDuccuk8FCFzlqJMpOYMnwgRSrtpWo6Yr1xSo0m0yJBlwOvHLpEhWqBc+oagdiPlIjA7fGCje+Jh2ZkkAJAIUCkpBJIYpZ3y11uBGTdaMRrWo2TEFET5KZmhllgHBIejClasGy0hza9am243FuwgGO9T06VnrO7Sp9e4kfoieqC/VkwKKguUQCebBQaWqrea9FYtVdJ16tLsiIGuMPfJR0dEUKdbtRJO8z75puJ5MmFyEyq3cXpusK+259k0jVoC6TeGw6ueada9D0rSb0XTtHllzzUWGKsozNm1a3VHVUKoq0w8a/cLh7VQNCq6mdXUbealiZV0oEJpuIEJs1JLNvr0QJU0BdHa9ej2eFRgpoRIlAhZzuw/ZfX/JFW06loWH7uXit93afC/sUfjnRX0f93LxVvTH2c/BUkaSxEoEJQISgQmi5gQnQISgQlAhMmlhZ/RrCFoOerHmnAkZa06asqLn5PiivZrMyzsLW68Tx8FNXtDq7wTwHvWiihOfKdEsOm566v1Rhtq122f+Q3Nz5O8auWYWuWUXVuxdkGwNx188ih5WLEsFRGyzkAEngwFTGhpWyNq0+1BxaOip6NrllQUtTj3I3B4hCwQC5+NQi+h9G5o5YtIXRk44KTMwynwhStyHv6YGCSpabZqAx/vvopVqygqcMA5pu3N5KwstOELbhwEyO7y9VSr5UWQCVyfBdaAVkFnJAU1ikcKjWJAwageOxV6r3lpxHvz9lG8qzs4SszMOlVqc4L+ACkip+LoddGg0dbalkcQ0EtOYPUrHtlip2pvzfUMj4e+War8PikLfIXa8dwHA5Li3Mc3NTQqamq06fMYEJ0CEoEJQISgQs53Yfsvr/kiradS0LD93LxW+7tPhf2KPxzor6P8Au5eKt6Y+zn4KkjSWIlAhKBCUCE1OvT5hAhPQgk0D77RFVrspfUp6FnqVpualxctSfCDDeNzgHy+WIBa2vwZn4xPh+laNgLMX5Tq2TB/f7U0yQAQlLlW6nqaK9K1ua01auDNvlmrFexU3ObRpTf2bt5w71JKwClPVII0dz1s7RXq6fszTDQTvy/ampf8Ajtqc2XkN3Z/rD9oOZKMpbKuyTwua+KNChXpW6gSyYMt2HLntWdaLNVsVcNfEiDtHhsSmIzHMq/i7Imo0GUmBjcgq9Wu+o4uOtTcnSA5NWcAObqfjxYU1jA0xaAXCi05Ynj6BbmjKLmt7Rwxdlw9f1xWm5PwDMtTg5qA601er+gRzdat9rVt0qUYlE4zBpJ5wh1JDjpHnanXELajg26p2tF6eSg5RwqAgrFGqdQXPr03xLRquLg0qVlYszOCj5Gw6FDOQCtywPxRUCm8ir8W0h1pe4fKMv2mOq9qZGSscSkBJLBgxPQCCfEIqDNDc1icRJyLUkaKIHQ9PFHpdkq9tQZU2gd+vquAtNPsqzmbD01dEyLCgTVadMCE6BCUCEoEJQIWc7sP2X1/yRVtOpaFh+7l4rfd2nwv7FH450V9H/dy8Vb0x9nPwVJGksRKBCUCEoEJhRmpW70vQgjyQ17mtEuMBPptc50NElPwXJiWBIUN20p+t/ag3BsO1OaanyrpLGHtpQ/y8lydyfLU4TnUouBtFszM72cb9G3xUdX7JpcCrzbN2rg1w98Fb4fkxKAwY1J23NSSSzmiXNBpGA6u9wgkxs1dy3m06bTIbjt196nXUMzKSHA9G8aeWI1IheVsOCnOK0qwuND1ecxuaDtvZVDRfk7ofX9wud09YDWpiswfM3PePTPZEqqkEBSQs0cV1KX2uto62tf7N3Z/VBjjGHVcdTuX238pE8NaPweHU/NEySbgFSiipzJyqSEkliCRxjibTTruBtJa4NJM7RjjI2TIXZUatmaRRa8FwA54YRqyxwO9Spw/ugQpMrMlTF+cBIJYFKjM1BDXI3WiB1mqikKoBLSMxByxIOGqDKmbaKLqhpkwRqOe6NRnBcxE2VLUDJCucGyVZlFGVyWQCphtNUB21jTsOiHvaX2rBkTGRnfhsnmsy2aXDXXLP9UxjiPcxuUWLmTgkKpMykbDhKQCRmUCxqBW2/fFJwoAkUgQNpMmO4fsq62pVqACrE7pz5kyiuT+UJiHeS5LB8yRvcCpara+qrWp38ipaLgMNaNxWLVNklJBlEuCXBoxqPEWPXxgYGsdOau9g5wxwWIzpDHvhZceFQhTM5AbxNujrdEV5a6mTEYxx99VzmmrLcc2o1oM4T+un6T0ALLJnqJ4e3ijZEHAOWEZaJLQp5mHU784pqUpvrD7p2qMPEZLq8KatMUH8rAPW29uMJd3oDxsCIEPTF2BIlAhZzuw/ZfX/ACRVtOpaFh+7l4rfd2nwv7FH450V9H/dy8Vb0x9nPwVJGksRKBC5AhdgQuIU1QWvXrhlRjXiHjBS0qj6bpYcVNhwtZF2O9gDfrbyxhW6rZ6bJpjnj7xXSaPo2p7/AP3GNgw7zGzZnPBWaMIQNH0HxR5zfq0jmqlZr3yBAXSU6TmtgmSo1S2YNXcCXboDnrPCEvgmZTwwxkhcXJJyjKptSytSH40A0jW0fXs1OnUdVIJ1AicgYOUSSVj6Ss1rq1qYoyG63B0ZkSMDOQ6qbG4ZcykmZkSnwk5SyjurYDUBne9IzLNXFF14gE7TjG+Pe5atrs5rMukmNgMTxOfvFUxlTMwOZJSWUxTUDUdoaO3slSq9pFQiQYMd/UELgbZToscDTBhwkTq1QeBBRJPt1k+fxCLQYBO/yhUy4mN3nKdOmFRJUXJuT0N5IZRososuUxA2cUtWq+q688yU/CJdYfp9vL1RR0tUcyzG7rMcveCuaNY11cTqEqyjkl0ijl2I+T/kH23GBPmHBw4owYgNYv0HynSK/YmYW40lwBhU3KCJq8vNoSMxLlRYgFy4ABBIIRTpi5ZHmg++DiFWt1kNpb2ZyQUzB4hIJ9zYObHjqN3U8blHTUkCoI3rBrf+NODSabpOzb0zUR55i5l9io3Re3LmD2YwgqXD845z5W0yv54Vt7WmuufbKnhyYlAhKBCzndh+y+v+SKtp1LQsP3cvFbvu3mAYoP8AMo/HOiDR33cvFW9MZs5+Cpc3T2RorESzj/MCVS4JIKi4sHG65vv/AMxmW1xAlpwJ/WzZvWxo9jSYc3EDhnt27twRU3DAigAO9oqUbS+m6SSRsV2vY6dVsAAHbChnYUMwdzYP21uBx7N0PFuqZOg++7omfDaU3my2N5/3HihBh5yUJadm8FJzAO9ASWDAu9AB1aU20w8RuWjUq3HTGvDnlkrnDzSAOcUrM3hBiDvoE07IyK1ic0/IJC1KNuY4Q/AqMsS6Q2579J6Yt0LPFItdmVUtFpvVQ4HAIxU90E+DVqtRyA+6jxkvpFj7hzWrSqNe29qXMVPEtIo7lr9JJf2vFqwWJ1rqFrSBAnFU9I29tjph7gTJjDgfJZedyrKCiCSliQHcgAE0cP42vuIjtaAFFl1xk6ztOUrh7RfrvvNGGobBmBjxTZfKsoqCc9SW8FW8J3byBC1rS1jSRmkoWJ9R4By1qfB4xE5ImS3yKtmSUmlDQh7iFspcaQLs022tY2sQwYYfpTvuvpEtRjajSx2RVdjyxwc3MLuK5Zl1S6waVQMxBoctLHgdDxjk/htXtLggkZ7p9MV0wtlPs+0OAOW+PXBNZbEmbMBII97dhRINiFEEnV68IpAtnBa1KgXEDLXtR8rDrIBE5TXDpHjcP2w0kbFsAHau4HClClZpil0GXNlZIrRLAdfQIQmdSeAcyUWuYB6NfbjDUu9Z/H8nTElREwpSvMQGBy/RAZmDv6Y6LRNuNX/0YyBmMo348guO07YadMm0tiCcQcCSdkDiTPHWo+YX86fupjcuu2rmb7fxXZCFBRKpmYaBgB0woa4HEoc5pEAQp8whyjSzdPZAhZvutmPzbaZ930YrWnUtCw/dy8V6B3aD/u/sUfjnRW0f93LxVvTH2c/BUsaSxENNnLCiBLzJ35hu3H2oYYS6clIGtIxOKUibOLlMouKDaT0gV3v5IpWh1IGKgOOMeK0rKys4XqZGGEkc4V1JUSA4Y6hx5oyVtKPnGBVoRRtwBPj9ENG1SOw+XYh5mIuQ4IZTGxrl1tDmjHimnITqUvfqWdlNXTc3ld+qBF1Ty1uH6fEWgSITlSSopGRWU5nJYFwEqLVtVjTdDqLKZqC8M/YTKz6gpOuHEDxE9FWGTNtz1rbIIHRu/wARvMohklsSczGfFc0+0dpF4EgZCcBwREhCgGUsqO9gNaUiUSBioHQTgIUCEr3FI3Olt7U3+eIoJzCnvNbk7drxTlTCgFSipqbj4h1dsPmMSmXQ6A1NHKEunul+HB2tB2jUnYv2KXAS5M6clPO5CTmzACqmpcMSw1cMDGfpO2ChQLmiScM4zBxV/R1kfWrBpwAx25EYLXS+SULQU87OIClVEx7k16WMcKKrmmQAuycCDOSGx8vIogGgDufP5eyLVJ15skJz7a5sAZoKZNOdLMbpO4EsQ56vGIkgKSha3VHAEAD34qMYNSSTz5FHJKUkvWopQCltAOmGPcTAA7lO8YyTlt5qHlDlCTMUpGcFaLUJBcAljY0LU1EW9G1KtkqCs5puHA+9xWZpSjTtdE0A4XxiBv8AUHqqxPKEq2YPrQ+iO0FVhyK4U0KgzCerHywWKw7A62NoL7dqaKTzqSVjkAtmrTQ1cOG30MF9qOydsRMPUazndePevr/liradS0LD93LxW+7tPhf2KPxzor6P+7l4q3pj7OfgqSNJYiaoUgSjNFYdSBV2NHclnOlWBjFtArEw7HunDvhdDZTQDfkw74k7zE/tFxTV5Mk24adGkIMk9+aixk1gGqaFuD6xPRa0n5jA2qtXc4D5BJ2blKpBuKHxHp39MQEbFZDtTsv1wSlzQbGuo1EAIKHMLc0p6HSRbjCgwZGpNgH5TkcO9VbPr2R0lN15odESuSqs7N5ZMwYlIS6u56OqHJiimEAl1kXPb6IQvAzT2sc7IJ6cQmgzQ2+3ajsn7FJmB1HtUQ5MxRXJyk86gqLAHNQ1LEUvGXpmo9tmIaM8OC19CUG1bRicQJA24j9ZxrRE1EiWqYUOhL5iylZtFFQc1SS+ht2cdD4Eif0u0bZxADsCoZGEQoJmoUVJWHop8wIqToH1YddBEjHuJLSMkypZgQDTz9+/BR8o8kqC1tzzEIWDKCebYJPgsyiQoAl6VG+o2uN3PNQNa4QZKHnukpCFYnaUDWUlzT42bwaucptuESU5dLjGA9FIXlzgwnHZhxRicOsy3QqvhIzIZSSUgBwk9ouaw+nWcxxJxnAg4gjn7ClfY2VKYEXYxEYEcPeOtVhkz03Ms5tp9qtnPA9t7mOqsFpZWZFIARq2cNy4zSliqWarNYl0/dtjbv8AYXcPznxwi10vvtWL7b2tZbrn2zzREOUaUCFnO7D9l9f8kVbTqWhYfu5eK33dp8L+xR+OdFfR/wB3LxVvTH2c/BUkaSxEoEIXGYYLZ8wZ6pLEOG9jDHMDs1LTquZknHAqIORcwOCAQugpo7inRGdUo2WmbriZWtStNsqgOYBCtEKUE1IpR/UBXopGYASYC2XFoxOHv3tUcmW5c1JO+gGnD24xK4QPeagDicvY4ojmU7h1e1YhgKbtHbUDi0zXUEqltTKFBymg0Cd73e+jMQwlaHZhC4vD4wy1iWuUlZDJzBRDuHf5KWdmfSCE6+BvO33nzUkl9b69LV3x0dFwdTaRsXIWphZWe06j37+eaHCpzt7mTR6mmrt1N1vCy/ckinniktU5rS+tSq8LXgdfI1Ib2YM4qyxASW5sOTVgNHud1YwbLbK1nLhaZjfMzu29ANuOOxXslOuAaEDhlz9k54YGAZnJ0sKaZkBI1KnZla1FAL6U4Q2ppkQbtPhj+/Qq1ZtD3yJqkRnAz4Y/sfuFDj5GHQFK2CEp5zUqCQqqrDZcXpYM9oqnSBrBoqNxmMMAQe+CNWa06WjewLuxcCDBEiXNI2bQdY85RgxstgtUyoq7F2JqHLmgBpS0U3iT8ogbM0/tqhd8xk7cuEAau/DWpuT+TELKlyCshJJUAtQTVrPrTxRG+oGYOjFTWas4vmoTCU5coOnnlgpUHTzngl0ktonwgevgYLsmYV19Ok2XErqcUgBLTAXVcqdWZ69OYuOk6vEjRicNXvzWQ1xvhwzB6e8OCKlTJ7DMhD1zZVFtGyuHOt288RkN1LdBfrCHWpZQrOEpZewxd/leeNLRJcLSLmUGeH+wsb/yANNiPaQDIjj/AJP7UEdYuBSgQlAhZzuw/ZfX/JFW06loWH7uXiriW85CJk1cxSzLS5M2ZufRTXUT1w6lRYxsjCd581HaLTVqPuuMwTGA8k5OCSSzzP6sxtNc3EdsLUeymJJPX3qTaTalUgNA5geW8KSTyaFPtLDf6s3+6IK9pbTiJMicyrNmsr6pMkAAxkOepSq5IDBit9fdZrH/AHUitTtkON+SOo/SuVbDLBcgO4YHvmFCMM1M0wNpzsz+6Lgs9Cr88TPFZzrXaaJ7OYjVA8k6Xgc7pSZqtSBNmv4lXiOrTslCDUhvEnzUtO0W2uDckxuHl6ps3Bc3RRmo12ps0ddVVgYyzV4cwhwyzJ4a0hr2qjLXAg55Dnqx70uZ+nM/qzP7ol/h0Px6nzUXxC0/l0HklzIsFLA1abNfrdZiGno6m36iT3D9AftTVNKV35QOXn5LvMfSmf1Zn90TfwqH49T5qH4haPy6DyUMuXlmgAqZSVE5lqVUFAB2iWvpErGNpw1uSiq1XVQXvxMjHAat3BSTcIhRdSX1qTdmta0PLQc1E2o5uRTU8myyaID26vNEFd9Kiy+/3wU1HtqrrjSisDh5ctfuaBmUMpNgwJLdFTGDbqFeo013gNaMhrjVzxW3ZLRRaRQBJdJkxhOvWNmGas5KswCkgKJDAM78KcYxXNBEFa9Ko6k7DFPxpAUEBIcvmBpRiWOrE1iKkwn5pwWu1wfg3YoMPJOUpUaClKlm30qAei0WCROCrGwgC8Tj73KymcpFC1SkKk5kkOFHKKgZbPl2Smh4ncDTLLzQ4zHv1/SgwBMLLzpudSk5ZKlAKQSFA+6MkJU2oBo+Z6xfAwvTgrorMLLp94e9aLw/ImImfFw4IAIOVQAVfZDPuqdDxhj7RTbgJWbRY5pDipudxDEtKDXBzCvxt7EWYwfKtoFxyhD4yWtKCtakuAolnYXJIBqR7Vja0bbqNFpY4Rvzndu/1c1p3R9eu9tQOBGV3KN42zr5akPLnUSHkKJsWVU5XD0o50qw3tFJ9srucX33DgVE2x0Wtu3BhtCtVYRJFA3R7NBR0laKbpvEjYcVFVsNB4i7HDBAzJZSWPtxjqLLaW2infb3bCuetFB1B9wrNd2H7L6/5IS06lZsP3cvFafkrDJ5mVq8tFDbwRGU61VXNuythtjoteXAYqdWESxahd33WtuhRaqk4mcI45596Q2OlGAjGeGWXchu/EpmKDKYh6JN+jT1xJWEUGl2fh6dFFQM2h4Zlr//AK9R3oTH49RJyFaQzNzSqmtrewhtlNCLznCU62i0NN1rDG3KVPgsMpaUkTUmjHY+Ma1D7iKH1Rn1tI1i911xA8PBXLFo+z3mtewE78d/NWPfapISVliHqhBZmUQ4q2yO0xmuHaTOM7Vr2x7qYaxsAKeXyzh56kiblOUEA7TuS7MP4fFFd9BzASxVWVLxgrN4qVhhMUkMAVHKHXYks2tX8kdrYHMfZ2SZMCeMYrlba2s2u7CBJjgupkIlqdAANi+bh6BGg1gGIVB1RzhBKIlzasSODA9d4VMTFD3VJ0yLHWFS38oiO8O0u6wJ7zh+ipLv/qvbTHcPVERIolwiBCcm4d2fS/V5IrWxpdQeAAcNeXsZqxZDFdueerPhzyReD5JQwWmWghyoha1JIcljfUKo/Dq4arUcPl65ruexLCL2aB5TloUZWVEoIcqUpM0lyATs5rJDZiagM29paAc28ScffVSU4LgCPfv9LmBVOQgMUqBJUCqYk0J8EFgSALcBcUh5DXner0upjaOPijZmMyj3YYclSUgMkFd1JS5VvGzZ7RBckktlQtosqEzhBVjhlYcFTSpYzAJyJCcwa1CHvW2gMQVL5wJOGtJ2DhG5OkYWUmUFYgpmTC7lGcA7RSgAZiwAYB9zwgD3OhmA9yqtRzW4FU2KkpzGZJSgKLeEVlID1eod36jlNg0WocGwSnWWtLiN2fv3qU7TjZKFEVBzFnHVxF7dcRBwBl0qzWaarLoUC1rFeYSSXLAgk6Pbqc6dkWIG1URZawG5cHJ/OjNNSpK60QogAFiH0JDXL672gmMkjaNZxDQDzQ2KwACyOcmfeoCdLezx0GhgXU3HVPhj4LE080UXsbgXQZ4Th4qg7rEsJIqWz3v8SNK0CAFm2IyXHh4rU4PDJXIlZh+zRqR8UbjGGugTl8lSi+ya/SVubfAMCgkkLsvkiXRISz1O0qrVqXe/livbKxayTwVixUgXgbMVZTAbG9xW/R5IzGOBxC2qrRVYW60MuehJCSpKSWVWmoDw+DmsSg67UDkXiUJCcwmyrWzCxt6e2IW1ZMEFXrQ4V4EQU+RkPglJI1BBN94tUeKIXOcc1aZSptENCr+UpAqrdd913rqCb+eOg0NbrhFJ2Tuhy6xy4LD03o3taRr0/qYMtrc+8TzxzKrueT8odojqZC426di6q3VCpqN7oZY74lzEtlmSlENwMoW6G7I5/QVR111F4+Zhg8yf0Z71t6YY35ajTg/HuGfMR3Kqx6AQMyVKZyMru9BpqxN+MbrwDmsmmSMiOaFKE/InNxffxNfbjDIGwqSSNbU/DYRKlPknsHJLrdgCWSQX2sv+6MrSNrptYabD8xw4DWt/Q+j6rqja1QfIMRGs6u7buAWhwa0rJzyJpDBKgoEpLlmVVlJvW2to5pxLcAc10dsfMGMeCbyrhwUy5snDBHOJZlMhdQrMFioACQeLrHGG0HEFzHHL374cFUNUsF5utVwwqtpIw8sgFg6xZgW8GgrE94bUhtL7oCdhJUlSFKMtKQh0q2TsqCqkOA7MCCN5hXl17BQU5bdx157lxBkrmGZMmgJAGRphckJZZUCGG4VqCd8VyakXQMeC2S4TM4cVGJsqWpDLKkqWSTzoIRsq8IG6dKasaMInh0cFkPJqOnWUfP5QlJLKUASE6HLlKqHOKA3N6RGWF7cPfJaNlpNpjE49EpnKzTMqFSlJYVKtvNU5QAwUModwSaGhiDsjGM+CmNQZrkgYgDNzd6kqUCHPEIFLt1dc/wAmUpzK04Yd6jHLJQvm5yUoUQSmpLhxVgKAdPRDuzkS3FP7QAw7BBTuU5T0W9qsa2c9ZrHWaOb2NnDX55964LTFT+Ta3Pp4jAd2zcqXuw/ZfX/JE9p1KtYfu5eK1OBlBeHlJVYy0fhSYw10OtIckoLMhTMwZSgGdzrQU8UVX2uk0kE5Ky2zVXAEDNG4TAokvMUctx4aikA5dDS480Ztormu4BuWxaNCiKLSXd6gm4yfYy5Zc0OawptEdtjqBA2i0YyoXW7YFLhFTGdWGkqJLVILJSaM6buT2DfDKt2YvFDKbngOAHJPxfKcpCckyXLQp3BAS29SwCHFXGr1iWyWN9dxuuyEx0hQVqws5aagwJjhvQ2DxskqyyyHPyEgPdVSkOBc1ixWsVSk0OqDPfPSVcs1rs9eoWUyTG6B3wiuVlSUYcrmkF3BQpjmD2APU+gud8VqQqGrcpjf76pK1ZtMuv8A07/0sgrGSySyZdd5qBoDff6o7KzBzKYbUi97/wB71xlsc2rUL6UhuXvHlwAUn61YWQzUAJejtpqKf5ix2sKn2E7VLhMcqbMSCzJQpgFOxKkZtLOmG02s7UvAAJGO+MktW8KQYSSAcJ1Si++kOxWE3G0+hY9NYWvaBSYXAE7glstkNd4aXBo2n3n3JsvEMSSqURmUBU0SCwKiwDmjjqq9eatNvrWhoacBu19V2li0VZ7I8ub8x1F2McMAisNizMLICHFSlM0UDkAsBYsa+woGAMVqYuM+KvuSMJmcKc7G0Ho/s56ogrVSyC3OVXtTGloaULjcVLKCMylKQs5XFCLKGy9au+8Nvh7XuDpi7Ix8PKNiofxy4Xc1WSuUNspCJm9RKVMmwBdqgsSDq0SmC2cJ1f53KM0S0gOyH+5q0wJkvMUpUwpzZC6FJSFBwTZ2sXBIYiK1WpUENAExxU7aLC2ffvuUPKWKwyVkpVKyJACgCmhDh+ztAfSq0Q8iTMq/ZgLpnUgJeIyALXLlFJyBKgXBc7JSyah1DsJiSoC7InWmtptp6lKgzM2RUpISTvBAO0aDRxpxhWxdBBTK1phhbr9++aXJM1SyDKkpUl8rmj/KCgRqx7HtDa0BvzFUqYIqGN6vP1y7omCWG2ZhEwKSk0ooDwSSaJNadYqMoOcRcmTlqUxcGi87ABU3KHKOHUhgkJUFO5KQ4GpG8jRqNekdToyw1aNQVHVGlhHHH0OvHhrHPaS0h2zezDXBwOG4eo9TtDRNBsQeg+26OhkFc8WkZhZ7uw/ZfX/JFa06lfsP3cvFafkcZcPKJLvLQb/QFn0aMavVBIgRqga/Urds9FwBkycTJOA78gApEzlKU0peQ3Lgseq3kJe9K1LZZCxoqPZhtV3R9pZVeaTKmMTGfXLWmTudcBapWV7st3o1XpXV6RRAaBgnWgOa8tLpTUYXD5Rn5oqarKo9yzl2ceKCXalBirHCckySAUqQhRsQtlgEi12f8zRVq1De1+Cv0X3WAEKLujSU0VLBYZqB3YHZBI4+MRuaBp0xerFw2R16xhzWPpy0VKt2ixpjMmOWrZOPLaqXAc45KOdSlRcASASGvVxR6NvJg0xVaasAYjAzhvyVrQbKjLPM4OMiMcsM0dJkKVMRznOFLmvMMXyvfNQUub0EZ9K2OpNdciSIz1blYtVjFR4e7UZ57xrChmSUTphJRMlOBlUSQtyDQhmDBgCOMW6NOrTp/wAhhBunED3r961QtNrFR5oP+4YbFDKwjKfOstoVFrNXfHVsAMOBwXLPeRLSAkoe7J/gV+KXDvu97k0fQeI8VPkF2D9A8e+EfTD2lp17MEtKq6m8PGrbiO5RTZ0wFWWUhTl8xKQqwo2VmjJZosXgXgEDUJHMmZXQVNOuuFtIkEwbxgkbQABEYeyuS8TNGb3NFdcxzcGITQCtOMR2zRwcR2bDlqIjDbOs8dSWw6afTB7R4M6yDOOyDEDZGtFSsTMUEsUS1M6wXKbA3oaFxex7Mq1WN1mID8ZyhaWjqotji+nOBxnpyKWJ5VmSwpWZCw1paFqVuDB2Jf231RZjWIa0Elale0spC89wARCOUCHZkpISFlViQT4RcbBJY6mg1id1kdZWg1B8+MDO7lid+zv1KqyozSFQ9mT2bczETsAn/wDWG7Iqyncp5khISksbkBQJ31DAubvfx57aDQZOPRJaC5jy3D3uzVXLmlcwhchRLljlQAQHD0Z6aVpFguaxstw975T7NUABD5PD3+0zAYj3tGUy1qSkpBysbEpOUs4qdCAk6PCvuvBcDx97/wBq2a4aC0g54d/vkiuUF7TTdkJDuAWLmiqiopTp7YaLfxxlICypi7CJ1+P+KqRylMBWJUpcvmVZSohIC/c1ZVJOagcgG9zqGiY02kfMQpTdMwzjq/3HXuRU3leckBsLIUH2lHKSolO0SHZyaklXB22oks+j2VnR2h5atmcTwAWDabY6ljd7/QHDeYQUiUV5iuVLBzGiEghuocSI6uk6jRpNa4gDVOfWMVzFbtqlUlsk649PNTS5SU2SBvYNFpha4Xm5FVH3gbrsws/3Yfsvr/kiC06ldsP3cvFXvJOIUJMvNJUsFCa7JagAu3AxzdoDrwqMN2Nn7XW2R1O6aVUXgTrA7j4IjE4lSPdBJUkJcmqWarvVhTXjCU7U57TRrOvNPeDqPfmO5S1rAym8V7OwNc3ZADhrEYCYyO3PBWk3DhV2IvUA6NrGeHQr1SyMqPvkp+M71lS84TLTNIyoK0glKmLFjYC9GcCImMrVal0nDpCoPYKWYxQf6zTlO1hgsKAYyr12V01fWwLcHdVsxpugyRt8EUj2mSmJnzBmTNlr8JqKIzWY7VA40GkRtexhghXWMLcW5ronbWVwFAOQDVnI3WceKJyARJxlVq9scPlaIhDKwJJSOdm0q+a7Bg4ZtX6awjQGkmApLNV7YwZwQk/AsoNMmZUMCcwLWo3YS+katkqDsnsB+Z+AHCc+OQ3rN0nZoqNqNb8rMSeMZDdmd21Q4eUU5iVqUVF66dA0jpbPS7Om1uwBcfaKoqVC4DWo5r86lr82v8UuJPuHvYmD6DxH6KnObh4+HrhyYltcH9mgQkkKJ06ndoZUqspi88wN6fTpuqGGCSmJ5JKndCnLuxLVvrqYzqttsDhde8dfJaVCyaQBvUmnp59E6VyaAQQgggFObKXCVKzKr016oaa1jstNzqTmyQYxmcMNZTmULbaqjWVWOu3hOERjB2alaTORULCStIzAFrgh2JDg8Gq8cm61uc4uOZXdNptYA1oEDADcq39XlM00l5UkFCiVuSwNfi0IAbhEoqXmgrMtTZqG7/iPld8FVOaDB7q4jd7dbiOoWBuOtFlpXnXhqU2CExaUGYhLobISoqKSzEpexajg+iK7iB9K0+zEkkKPF4QTgQpbGoUTtKUCCCivxasWq6YeC4HAe9qQljWQYCBGCmOyZxCQQyRLTokMWJo1KNoIsNO0Ku+p2jblPHDLdKkncmqWRmnLYJZgAkkudokMWYs1oWY1Ki4Op4ObHvmhsTIEu8yc7P74GIBdyT4NdfLFiz2eraD8gG86gq9WvSpNl54CMeQHvggcPNUl9lRfQzUlrlgSz9MdbQa+mwNOJAXL13MqPLhgJ2Kp7rJwIkm3hFr/ACdRQxFaXtwBIlWbDRf8xAMYYxxWx5M94lfy0fgEYq3daKRMYMQSO2nlijVs7rxLclrWe3MDA18ylImEKKVFwdpJ4ajqgrNpupNqUxB+kjft59E+zVKzK7qVU3gfma7dOLTGzCNoO4riyFFwxFn36w+yscBOpVtIVWOcAMxrXBLSFBRSC3AOOI4+uHWqk6oyG5qvZaopvl2SsUYAYhIqUpSoGlFOK9V4xXzRdDhitF1cOHyIKZgMJmKTPnJUHBdaqsSCXWnaYvalX1iQVqsTdB97lUcxrjJQyMKlCJipcxc1IAGYrDAKLAp9Ivli7ZWi0VWUnfKT4YpaldlkoPqgS4DLLWqxcgl9taQS5CWAJo2mjR1FDRlKk8PBJI2/4uYtOm69emabgADnE47s1GjBMX5yYelQbyezxeDN5WWak/aEkoaYgOS0tQdVSdqXU8YAIIG7yQTLSd48USx3js9cPUSRfh2euCQEoBJgKww8kILlV9kC3VeppHI23SDrS0NuxGO3/F09DR/8Wo6TJyTeanAnLNAqWdNQKsDoevzxnG6RiFoU6rqZlqXPTvjLRzYO2ctcrFwK79emkRmk37c1epWzK+isVilunmsigflEtwYi/seBYyj+chXfmP0oR51aSw5JuaC9a1MWRdAAVerZO0M5FRYaZPCSpCEqGU7IWH/hQssCd1hxEQ1S2bpTqdG4S5QoRLQhIE6eCA1VObVdk3cPp4W6kWv4VpL4NP8Azduj3Krut1muFwqd+c7DvGvyTJBlqS6Js8JqAKghlEHZKcwrvGm6JKdmr1PpZP678ll1a9Nh+dwnjikmeoLCUqmJTU5zkOpLEK3lWgsgb4mfo+0NbJZ3Y/qVasekLHe/6AHfI6kDNOn4mcHCClfGYAAm9UhI2rtUi2tons2ialUB7vlHX094Jtt09QoONNvzkdw56+XeglCabpSRrtHNSzGjRvUbOKILWNgHeVylotRruvVHY8AB3BdwvJ6CUlcsBRL0UaFwXd7+dohtvy0pGBJhWdHG/XjMAT3f6q/uwwaECSlCUpTtskBgPAsBYcIygSFuCDiRitPyX7zK/lo/CIRNKJgSJvNjdDCxp1J4qOGRXUpADC0OAAwCaSTiV2FSIzC8oqloyhINSXJOpezdV4za1gNWoXlyssrhrQIQiuVlhRIWCxLpUNk1sCahuBi9T0TT7MCo04/cMxyyx3jgqNW3kuIpuEt+05Hnu3c1Byry4JmwAEihIapYPVtBF3RuiWWR997pdjGwDzhZtu0g+1MusbDd+ZP+qs75Td6dBjavtWV2TpiFw4tAudHsbOz9sHaNSii85D3muK99T/Av8UuF+73uSD6DxH6KIhyjU2GkPVVEi/HhGRpHSLaTblM/Meg/W7cuh0Nod9eoKlZsMGraeGYGvfhqROJkBdFJo7hybsQWA4E3OscwDGS6S3Ug19/b+0DjOSkBKsmYLYkFKiFbzXR7dbQ4OJMKkHDMjBDTMYoobmlGjFzfezN02rqxjdoaHAxqEnhgsavpYk/+uBxxQ0qjgSTahVlIBa53i3GnCJLRotrhNKQeisWTTrqZu17rhtAgjwPRGDDSygAy2UwqlRZ2rQ6adEMbod7XA3gRrBkfrWpX/wDkdN7CLhadREHHnq254IbCqmS3aS4o6edLKAcsz0qTUX4tF42GmB8jYOo4Ejvn33rIdpGrUP8A7KhIOYyB/wDrHvPYiZhMxKUzJYGV3VsZlOqgIQAMoDAa0rDbFY6lEu7V5dOWJgbcycSUy2WulUu9k0N24e8Aof1ejcfvKfy1vF/s2ql2zypJOHShgkeMnQ7+mHNaBkmueXZqeFTEoEJ8kV6X8hinbxNErQ0YSLQIVL3aHZkfX8iIxAukyJVzhcWJcuWiYmahYlodKpE4EbLWKN4I6jD203u+kEqKo9jPqIHEwpf1pL+n/Sm/2w7sKv4nuUf8ij+be8eaX60l/T/pTf7YOwq/ie5H8ij+be8eaX60l/T/AKU3+2DsKv4nuR/Io/m3vHml+tJf0/6U3+2DsKv4nuR/Io/m3vHml+tJf0/6U3+2DsKv4nuR/Io/m3vHmgZmLQDTOQXPvU3frsRsWeqSwBzSI3LCtVBoeXMeDJnMYdVFOxKSG90HHmZv9sTOII19xUDGlp1d480znxWsyv8AoTeH0d1IbO89xTo3DvCUrEJe6yHLjmZnYdmAEewUOaYyA5jzT5c3NMBAUwQoEqQtIcqRTaAex7IeDLlGWwyMMxrB27EYbKLKISCSACTQOwAq8Z9t0iyi27TILjlu3la2jdDVbQ+9WaQwZzgTuAz5+KFVOysM89W4WZhffUaG3C0Y1msD64LnYb4mf13rpLZpanZSGs+Y7JAjZqOexPSJmYK55bOmhykMDUFxqKE0NTYs2l8GYKZE4kdfL3uOBW0++q4Xm/LO3V+p6btYOnzEqlqBqVjKRajNRqt5zFKjouq20hrvpGM6uHFOq6SpuoXm55Rr4qsVyegAs4obKOtTHSCmFhdq5EIZIZ7C5NeknfDgIEJhMmU7MN4hUiWcbxS8CEgsbx7WgQlnG8dsCEjp0+kQJE6BCUCFLhpZJcFm147oo26s1rbmZK09HUHOf2kkAdVQ92ZbmktbO1rbDa8G6oxhsXRkA/NOf7W07tPhf2KPxzo1dH/dy8ViaY+zn4KkjSWIlAhKBCanXp8wgQnQITSsbxCSEsErnOhncN0wXgluOmIXecG8QSEXTsQ6sJLUrwa1cgnU8DesNuNKf2jwEpOBlpqEh8xNSq7vviOtZmVWFhkA7FNZ7ZUo1BUEEjbl0hGYeZkTkHgswD24vFOtouk9zXMAbBx3jgtCzacrsY9lUlwIgaoPHOI8IhMEaaxF2BCUCE1dj0QIUK5qHLkPY3ht9owlSCm8iQF2VkLsXuT1s8KHA5JHNc3MKUSxu4QqauGUN0CEjKG6BErqhTrHlgSJ6Eklh7dMRVazKQlxU1Gg+s6GD0U0uQDdQOtDp6IzqmkHH6BHVa1LRbBi8z0RSWFKDT24xQc4uMlabWhohowWW7uUpUJNj4e4/IhsAqVjnNyK1/d9MyYlKr5pSR0Mtf8Ad4ouWe09jOEyqlssX8m780ROqc43jYs33/8AR8fqix8R/r19FS+Cn8+nql3/APR8fqg+I/16+iPgp/Pp6pd//R8fqg+I/wBevoj4Kfz6eqajGsLP1+qD4l/Xr6I+C/36eqd3/wDR8fqg+I/16+iPgp/Pp6pqsWDdA7fVCHSAP2dfROGh3DKp09Uu+x8ge3VB8QH4dfRHwd3/AMnT1SOLHyB7dUHxAfh19EfB3f8AydPVLvyjBLdB9UKNIgfZ19Eh0MTnU6eq6nHMPB8fqg+Jf16+iT4L/fp6rvf/ANHx+qD4j/Xr6I+Cn8+nql3/APR8fqg+I/16+iPgp/Pp6pd//R8fqg+I/wBevoj4Kfz6eqXf/wBHx+qD4j/Xr6I+Cn8+nqmrxrizdfqg+Jf16+iPgv8Afp6risW+hs1D47Qh0hP29fROGh4+/p6rqcY2h7fV7OYBpCPt6+iQ6GJ+/p6p3f30T2+SkN+IP2BPOh6Z+4+/e9dOPGif93qgZpBwHzCeiKmh2OMsdHXxXO//AKPj9UP+I/16+ij+Cn8+nqmqxrtS3H1QfEv69fRHwX+/T1RMvlcANk6dr1RQqvNR5cda06NnFJgYNSiPKCPm9G8PSha3CGQpbq6nlJILhBe5271J3QQi6q/lZInplpGwEPxd26N0EJQ1f//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1034" name="Picture 10" descr="https://encrypted-tbn0.gstatic.com/images?q=tbn:ANd9GcRiT29BkiLFvCGi5bQBS2bZ3F8uQTeVzIaqmo2IfhfvIhf5ISGPRD9CgQ"/>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39488" y="5207532"/>
            <a:ext cx="762000" cy="91440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encrypted-tbn3.gstatic.com/images?q=tbn:ANd9GcTAXBPEvHxTbPG6ohJjeW6jf9bkFj6TZzjP7iyzqDmd6a1ImPWtDQ"/>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2770" y="5274589"/>
            <a:ext cx="1534566" cy="982996"/>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8"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38081" y="5407454"/>
            <a:ext cx="316590" cy="25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49"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42442" y="5664732"/>
            <a:ext cx="274554" cy="223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50" descr="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58511" y="5589232"/>
            <a:ext cx="359663" cy="29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174746" y="111195"/>
            <a:ext cx="2300114" cy="707886"/>
          </a:xfrm>
          <a:prstGeom prst="rect">
            <a:avLst/>
          </a:prstGeom>
          <a:noFill/>
        </p:spPr>
        <p:txBody>
          <a:bodyPr wrap="square" rtlCol="0">
            <a:spAutoFit/>
          </a:bodyPr>
          <a:lstStyle/>
          <a:p>
            <a:pPr algn="ctr"/>
            <a:r>
              <a:rPr lang="en-NZ" sz="4000" b="1" dirty="0" smtClean="0">
                <a:solidFill>
                  <a:schemeClr val="tx2"/>
                </a:solidFill>
                <a:latin typeface="Bradley Hand ITC" panose="03070402050302030203" pitchFamily="66" charset="0"/>
              </a:rPr>
              <a:t>2008</a:t>
            </a:r>
            <a:endParaRPr lang="en-NZ" sz="4000" b="1" dirty="0">
              <a:solidFill>
                <a:schemeClr val="tx2"/>
              </a:solidFill>
              <a:latin typeface="Bradley Hand ITC" panose="03070402050302030203" pitchFamily="66" charset="0"/>
            </a:endParaRPr>
          </a:p>
        </p:txBody>
      </p:sp>
      <p:sp>
        <p:nvSpPr>
          <p:cNvPr id="53" name="TextBox 52"/>
          <p:cNvSpPr txBox="1"/>
          <p:nvPr/>
        </p:nvSpPr>
        <p:spPr>
          <a:xfrm>
            <a:off x="6055523" y="692696"/>
            <a:ext cx="2300114" cy="707886"/>
          </a:xfrm>
          <a:prstGeom prst="rect">
            <a:avLst/>
          </a:prstGeom>
          <a:noFill/>
        </p:spPr>
        <p:txBody>
          <a:bodyPr wrap="square" rtlCol="0">
            <a:spAutoFit/>
          </a:bodyPr>
          <a:lstStyle/>
          <a:p>
            <a:pPr algn="ctr"/>
            <a:r>
              <a:rPr lang="en-NZ" sz="4000" b="1" dirty="0" smtClean="0">
                <a:solidFill>
                  <a:schemeClr val="tx2"/>
                </a:solidFill>
                <a:latin typeface="Bradley Hand ITC" panose="03070402050302030203" pitchFamily="66" charset="0"/>
              </a:rPr>
              <a:t>2014</a:t>
            </a:r>
            <a:endParaRPr lang="en-NZ" sz="4000" b="1" dirty="0">
              <a:solidFill>
                <a:schemeClr val="tx2"/>
              </a:solidFill>
              <a:latin typeface="Bradley Hand ITC" panose="03070402050302030203" pitchFamily="66" charset="0"/>
            </a:endParaRPr>
          </a:p>
        </p:txBody>
      </p:sp>
      <p:sp>
        <p:nvSpPr>
          <p:cNvPr id="54" name="Oval 11"/>
          <p:cNvSpPr/>
          <p:nvPr/>
        </p:nvSpPr>
        <p:spPr>
          <a:xfrm rot="3466414">
            <a:off x="3803768" y="821181"/>
            <a:ext cx="1680481" cy="1704778"/>
          </a:xfrm>
          <a:custGeom>
            <a:avLst/>
            <a:gdLst/>
            <a:ahLst/>
            <a:cxnLst/>
            <a:rect l="l" t="t" r="r" b="b"/>
            <a:pathLst>
              <a:path w="1680481" h="1704778">
                <a:moveTo>
                  <a:pt x="771739" y="216024"/>
                </a:moveTo>
                <a:cubicBezTo>
                  <a:pt x="828268" y="216024"/>
                  <a:pt x="883377" y="221695"/>
                  <a:pt x="936104" y="234052"/>
                </a:cubicBezTo>
                <a:lnTo>
                  <a:pt x="936104" y="541474"/>
                </a:lnTo>
                <a:cubicBezTo>
                  <a:pt x="691352" y="581353"/>
                  <a:pt x="328878" y="623933"/>
                  <a:pt x="274144" y="1084436"/>
                </a:cubicBezTo>
                <a:cubicBezTo>
                  <a:pt x="248985" y="1296106"/>
                  <a:pt x="539173" y="1601463"/>
                  <a:pt x="606062" y="1704778"/>
                </a:cubicBezTo>
                <a:cubicBezTo>
                  <a:pt x="351501" y="1589198"/>
                  <a:pt x="0" y="1218078"/>
                  <a:pt x="0" y="936104"/>
                </a:cubicBezTo>
                <a:cubicBezTo>
                  <a:pt x="0" y="538415"/>
                  <a:pt x="345519" y="216024"/>
                  <a:pt x="771739" y="216024"/>
                </a:cubicBezTo>
                <a:close/>
                <a:moveTo>
                  <a:pt x="936104" y="0"/>
                </a:moveTo>
                <a:lnTo>
                  <a:pt x="1680481" y="432049"/>
                </a:lnTo>
                <a:lnTo>
                  <a:pt x="936104" y="864097"/>
                </a:lnTo>
                <a:lnTo>
                  <a:pt x="936104" y="541474"/>
                </a:lnTo>
                <a:lnTo>
                  <a:pt x="936104" y="541474"/>
                </a:lnTo>
                <a:lnTo>
                  <a:pt x="936104" y="234052"/>
                </a:lnTo>
                <a:cubicBezTo>
                  <a:pt x="936104" y="234052"/>
                  <a:pt x="936104" y="234052"/>
                  <a:pt x="936104" y="234052"/>
                </a:cubicBezTo>
                <a:close/>
              </a:path>
            </a:pathLst>
          </a:custGeom>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10116360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par>
                          <p:cTn id="12" fill="hold">
                            <p:stCondLst>
                              <p:cond delay="2500"/>
                            </p:stCondLst>
                            <p:childTnLst>
                              <p:par>
                                <p:cTn id="13" presetID="26"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363">
                                          <p:stCondLst>
                                            <p:cond delay="0"/>
                                          </p:stCondLst>
                                        </p:cTn>
                                        <p:tgtEl>
                                          <p:spTgt spid="10"/>
                                        </p:tgtEl>
                                      </p:cBhvr>
                                    </p:animEffect>
                                    <p:anim calcmode="lin" valueType="num">
                                      <p:cBhvr>
                                        <p:cTn id="16" dur="1139"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7" dur="415"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8" dur="415" tmFilter="0, 0; 0.125,0.2665; 0.25,0.4; 0.375,0.465; 0.5,0.5;  0.625,0.535; 0.75,0.6; 0.875,0.7335; 1,1">
                                          <p:stCondLst>
                                            <p:cond delay="415"/>
                                          </p:stCondLst>
                                        </p:cTn>
                                        <p:tgtEl>
                                          <p:spTgt spid="10"/>
                                        </p:tgtEl>
                                        <p:attrNameLst>
                                          <p:attrName>ppt_y</p:attrName>
                                        </p:attrNameLst>
                                      </p:cBhvr>
                                      <p:tavLst>
                                        <p:tav tm="0" fmla="#ppt_y-sin(pi*$)/9">
                                          <p:val>
                                            <p:fltVal val="0"/>
                                          </p:val>
                                        </p:tav>
                                        <p:tav tm="100000">
                                          <p:val>
                                            <p:fltVal val="1"/>
                                          </p:val>
                                        </p:tav>
                                      </p:tavLst>
                                    </p:anim>
                                    <p:anim calcmode="lin" valueType="num">
                                      <p:cBhvr>
                                        <p:cTn id="19" dur="208" tmFilter="0, 0; 0.125,0.2665; 0.25,0.4; 0.375,0.465; 0.5,0.5;  0.625,0.535; 0.75,0.6; 0.875,0.7335; 1,1">
                                          <p:stCondLst>
                                            <p:cond delay="827"/>
                                          </p:stCondLst>
                                        </p:cTn>
                                        <p:tgtEl>
                                          <p:spTgt spid="10"/>
                                        </p:tgtEl>
                                        <p:attrNameLst>
                                          <p:attrName>ppt_y</p:attrName>
                                        </p:attrNameLst>
                                      </p:cBhvr>
                                      <p:tavLst>
                                        <p:tav tm="0" fmla="#ppt_y-sin(pi*$)/27">
                                          <p:val>
                                            <p:fltVal val="0"/>
                                          </p:val>
                                        </p:tav>
                                        <p:tav tm="100000">
                                          <p:val>
                                            <p:fltVal val="1"/>
                                          </p:val>
                                        </p:tav>
                                      </p:tavLst>
                                    </p:anim>
                                    <p:anim calcmode="lin" valueType="num">
                                      <p:cBhvr>
                                        <p:cTn id="20" dur="103" tmFilter="0, 0; 0.125,0.2665; 0.25,0.4; 0.375,0.465; 0.5,0.5;  0.625,0.535; 0.75,0.6; 0.875,0.7335; 1,1">
                                          <p:stCondLst>
                                            <p:cond delay="1035"/>
                                          </p:stCondLst>
                                        </p:cTn>
                                        <p:tgtEl>
                                          <p:spTgt spid="10"/>
                                        </p:tgtEl>
                                        <p:attrNameLst>
                                          <p:attrName>ppt_y</p:attrName>
                                        </p:attrNameLst>
                                      </p:cBhvr>
                                      <p:tavLst>
                                        <p:tav tm="0" fmla="#ppt_y-sin(pi*$)/81">
                                          <p:val>
                                            <p:fltVal val="0"/>
                                          </p:val>
                                        </p:tav>
                                        <p:tav tm="100000">
                                          <p:val>
                                            <p:fltVal val="1"/>
                                          </p:val>
                                        </p:tav>
                                      </p:tavLst>
                                    </p:anim>
                                    <p:animScale>
                                      <p:cBhvr>
                                        <p:cTn id="21" dur="16">
                                          <p:stCondLst>
                                            <p:cond delay="406"/>
                                          </p:stCondLst>
                                        </p:cTn>
                                        <p:tgtEl>
                                          <p:spTgt spid="10"/>
                                        </p:tgtEl>
                                      </p:cBhvr>
                                      <p:to x="100000" y="60000"/>
                                    </p:animScale>
                                    <p:animScale>
                                      <p:cBhvr>
                                        <p:cTn id="22" dur="104" decel="50000">
                                          <p:stCondLst>
                                            <p:cond delay="423"/>
                                          </p:stCondLst>
                                        </p:cTn>
                                        <p:tgtEl>
                                          <p:spTgt spid="10"/>
                                        </p:tgtEl>
                                      </p:cBhvr>
                                      <p:to x="100000" y="100000"/>
                                    </p:animScale>
                                    <p:animScale>
                                      <p:cBhvr>
                                        <p:cTn id="23" dur="16">
                                          <p:stCondLst>
                                            <p:cond delay="820"/>
                                          </p:stCondLst>
                                        </p:cTn>
                                        <p:tgtEl>
                                          <p:spTgt spid="10"/>
                                        </p:tgtEl>
                                      </p:cBhvr>
                                      <p:to x="100000" y="80000"/>
                                    </p:animScale>
                                    <p:animScale>
                                      <p:cBhvr>
                                        <p:cTn id="24" dur="104" decel="50000">
                                          <p:stCondLst>
                                            <p:cond delay="836"/>
                                          </p:stCondLst>
                                        </p:cTn>
                                        <p:tgtEl>
                                          <p:spTgt spid="10"/>
                                        </p:tgtEl>
                                      </p:cBhvr>
                                      <p:to x="100000" y="100000"/>
                                    </p:animScale>
                                    <p:animScale>
                                      <p:cBhvr>
                                        <p:cTn id="25" dur="16">
                                          <p:stCondLst>
                                            <p:cond delay="1026"/>
                                          </p:stCondLst>
                                        </p:cTn>
                                        <p:tgtEl>
                                          <p:spTgt spid="10"/>
                                        </p:tgtEl>
                                      </p:cBhvr>
                                      <p:to x="100000" y="90000"/>
                                    </p:animScale>
                                    <p:animScale>
                                      <p:cBhvr>
                                        <p:cTn id="26" dur="104" decel="50000">
                                          <p:stCondLst>
                                            <p:cond delay="1043"/>
                                          </p:stCondLst>
                                        </p:cTn>
                                        <p:tgtEl>
                                          <p:spTgt spid="10"/>
                                        </p:tgtEl>
                                      </p:cBhvr>
                                      <p:to x="100000" y="100000"/>
                                    </p:animScale>
                                    <p:animScale>
                                      <p:cBhvr>
                                        <p:cTn id="27" dur="16">
                                          <p:stCondLst>
                                            <p:cond delay="1130"/>
                                          </p:stCondLst>
                                        </p:cTn>
                                        <p:tgtEl>
                                          <p:spTgt spid="10"/>
                                        </p:tgtEl>
                                      </p:cBhvr>
                                      <p:to x="100000" y="95000"/>
                                    </p:animScale>
                                    <p:animScale>
                                      <p:cBhvr>
                                        <p:cTn id="28" dur="104" decel="50000">
                                          <p:stCondLst>
                                            <p:cond delay="1146"/>
                                          </p:stCondLst>
                                        </p:cTn>
                                        <p:tgtEl>
                                          <p:spTgt spid="10"/>
                                        </p:tgtEl>
                                      </p:cBhvr>
                                      <p:to x="100000" y="100000"/>
                                    </p:animScale>
                                  </p:childTnLst>
                                </p:cTn>
                              </p:par>
                            </p:childTnLst>
                          </p:cTn>
                        </p:par>
                        <p:par>
                          <p:cTn id="29" fill="hold">
                            <p:stCondLst>
                              <p:cond delay="3750"/>
                            </p:stCondLst>
                            <p:childTnLst>
                              <p:par>
                                <p:cTn id="30" presetID="26" presetClass="entr" presetSubtype="0"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down)">
                                      <p:cBhvr>
                                        <p:cTn id="32" dur="362">
                                          <p:stCondLst>
                                            <p:cond delay="0"/>
                                          </p:stCondLst>
                                        </p:cTn>
                                        <p:tgtEl>
                                          <p:spTgt spid="40"/>
                                        </p:tgtEl>
                                      </p:cBhvr>
                                    </p:animEffect>
                                    <p:anim calcmode="lin" valueType="num">
                                      <p:cBhvr>
                                        <p:cTn id="33" dur="1139"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34" dur="415"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35" dur="415" tmFilter="0, 0; 0.125,0.2665; 0.25,0.4; 0.375,0.465; 0.5,0.5;  0.625,0.535; 0.75,0.6; 0.875,0.7335; 1,1">
                                          <p:stCondLst>
                                            <p:cond delay="415"/>
                                          </p:stCondLst>
                                        </p:cTn>
                                        <p:tgtEl>
                                          <p:spTgt spid="40"/>
                                        </p:tgtEl>
                                        <p:attrNameLst>
                                          <p:attrName>ppt_y</p:attrName>
                                        </p:attrNameLst>
                                      </p:cBhvr>
                                      <p:tavLst>
                                        <p:tav tm="0" fmla="#ppt_y-sin(pi*$)/9">
                                          <p:val>
                                            <p:fltVal val="0"/>
                                          </p:val>
                                        </p:tav>
                                        <p:tav tm="100000">
                                          <p:val>
                                            <p:fltVal val="1"/>
                                          </p:val>
                                        </p:tav>
                                      </p:tavLst>
                                    </p:anim>
                                    <p:anim calcmode="lin" valueType="num">
                                      <p:cBhvr>
                                        <p:cTn id="36" dur="208" tmFilter="0, 0; 0.125,0.2665; 0.25,0.4; 0.375,0.465; 0.5,0.5;  0.625,0.535; 0.75,0.6; 0.875,0.7335; 1,1">
                                          <p:stCondLst>
                                            <p:cond delay="827"/>
                                          </p:stCondLst>
                                        </p:cTn>
                                        <p:tgtEl>
                                          <p:spTgt spid="40"/>
                                        </p:tgtEl>
                                        <p:attrNameLst>
                                          <p:attrName>ppt_y</p:attrName>
                                        </p:attrNameLst>
                                      </p:cBhvr>
                                      <p:tavLst>
                                        <p:tav tm="0" fmla="#ppt_y-sin(pi*$)/27">
                                          <p:val>
                                            <p:fltVal val="0"/>
                                          </p:val>
                                        </p:tav>
                                        <p:tav tm="100000">
                                          <p:val>
                                            <p:fltVal val="1"/>
                                          </p:val>
                                        </p:tav>
                                      </p:tavLst>
                                    </p:anim>
                                    <p:anim calcmode="lin" valueType="num">
                                      <p:cBhvr>
                                        <p:cTn id="37" dur="103" tmFilter="0, 0; 0.125,0.2665; 0.25,0.4; 0.375,0.465; 0.5,0.5;  0.625,0.535; 0.75,0.6; 0.875,0.7335; 1,1">
                                          <p:stCondLst>
                                            <p:cond delay="1035"/>
                                          </p:stCondLst>
                                        </p:cTn>
                                        <p:tgtEl>
                                          <p:spTgt spid="40"/>
                                        </p:tgtEl>
                                        <p:attrNameLst>
                                          <p:attrName>ppt_y</p:attrName>
                                        </p:attrNameLst>
                                      </p:cBhvr>
                                      <p:tavLst>
                                        <p:tav tm="0" fmla="#ppt_y-sin(pi*$)/81">
                                          <p:val>
                                            <p:fltVal val="0"/>
                                          </p:val>
                                        </p:tav>
                                        <p:tav tm="100000">
                                          <p:val>
                                            <p:fltVal val="1"/>
                                          </p:val>
                                        </p:tav>
                                      </p:tavLst>
                                    </p:anim>
                                    <p:animScale>
                                      <p:cBhvr>
                                        <p:cTn id="38" dur="16">
                                          <p:stCondLst>
                                            <p:cond delay="406"/>
                                          </p:stCondLst>
                                        </p:cTn>
                                        <p:tgtEl>
                                          <p:spTgt spid="40"/>
                                        </p:tgtEl>
                                      </p:cBhvr>
                                      <p:to x="100000" y="60000"/>
                                    </p:animScale>
                                    <p:animScale>
                                      <p:cBhvr>
                                        <p:cTn id="39" dur="104" decel="50000">
                                          <p:stCondLst>
                                            <p:cond delay="422"/>
                                          </p:stCondLst>
                                        </p:cTn>
                                        <p:tgtEl>
                                          <p:spTgt spid="40"/>
                                        </p:tgtEl>
                                      </p:cBhvr>
                                      <p:to x="100000" y="100000"/>
                                    </p:animScale>
                                    <p:animScale>
                                      <p:cBhvr>
                                        <p:cTn id="40" dur="16">
                                          <p:stCondLst>
                                            <p:cond delay="820"/>
                                          </p:stCondLst>
                                        </p:cTn>
                                        <p:tgtEl>
                                          <p:spTgt spid="40"/>
                                        </p:tgtEl>
                                      </p:cBhvr>
                                      <p:to x="100000" y="80000"/>
                                    </p:animScale>
                                    <p:animScale>
                                      <p:cBhvr>
                                        <p:cTn id="41" dur="104" decel="50000">
                                          <p:stCondLst>
                                            <p:cond delay="836"/>
                                          </p:stCondLst>
                                        </p:cTn>
                                        <p:tgtEl>
                                          <p:spTgt spid="40"/>
                                        </p:tgtEl>
                                      </p:cBhvr>
                                      <p:to x="100000" y="100000"/>
                                    </p:animScale>
                                    <p:animScale>
                                      <p:cBhvr>
                                        <p:cTn id="42" dur="16">
                                          <p:stCondLst>
                                            <p:cond delay="1026"/>
                                          </p:stCondLst>
                                        </p:cTn>
                                        <p:tgtEl>
                                          <p:spTgt spid="40"/>
                                        </p:tgtEl>
                                      </p:cBhvr>
                                      <p:to x="100000" y="90000"/>
                                    </p:animScale>
                                    <p:animScale>
                                      <p:cBhvr>
                                        <p:cTn id="43" dur="104" decel="50000">
                                          <p:stCondLst>
                                            <p:cond delay="1043"/>
                                          </p:stCondLst>
                                        </p:cTn>
                                        <p:tgtEl>
                                          <p:spTgt spid="40"/>
                                        </p:tgtEl>
                                      </p:cBhvr>
                                      <p:to x="100000" y="100000"/>
                                    </p:animScale>
                                    <p:animScale>
                                      <p:cBhvr>
                                        <p:cTn id="44" dur="16">
                                          <p:stCondLst>
                                            <p:cond delay="1130"/>
                                          </p:stCondLst>
                                        </p:cTn>
                                        <p:tgtEl>
                                          <p:spTgt spid="40"/>
                                        </p:tgtEl>
                                      </p:cBhvr>
                                      <p:to x="100000" y="95000"/>
                                    </p:animScale>
                                    <p:animScale>
                                      <p:cBhvr>
                                        <p:cTn id="45" dur="104" decel="50000">
                                          <p:stCondLst>
                                            <p:cond delay="1146"/>
                                          </p:stCondLst>
                                        </p:cTn>
                                        <p:tgtEl>
                                          <p:spTgt spid="40"/>
                                        </p:tgtEl>
                                      </p:cBhvr>
                                      <p:to x="100000" y="100000"/>
                                    </p:animScale>
                                  </p:childTnLst>
                                </p:cTn>
                              </p:par>
                            </p:childTnLst>
                          </p:cTn>
                        </p:par>
                        <p:par>
                          <p:cTn id="46" fill="hold">
                            <p:stCondLst>
                              <p:cond delay="5000"/>
                            </p:stCondLst>
                            <p:childTnLst>
                              <p:par>
                                <p:cTn id="47" presetID="26" presetClass="entr" presetSubtype="0"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down)">
                                      <p:cBhvr>
                                        <p:cTn id="49" dur="362">
                                          <p:stCondLst>
                                            <p:cond delay="0"/>
                                          </p:stCondLst>
                                        </p:cTn>
                                        <p:tgtEl>
                                          <p:spTgt spid="41"/>
                                        </p:tgtEl>
                                      </p:cBhvr>
                                    </p:animEffect>
                                    <p:anim calcmode="lin" valueType="num">
                                      <p:cBhvr>
                                        <p:cTn id="50" dur="1139"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51" dur="415"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52" dur="415" tmFilter="0, 0; 0.125,0.2665; 0.25,0.4; 0.375,0.465; 0.5,0.5;  0.625,0.535; 0.75,0.6; 0.875,0.7335; 1,1">
                                          <p:stCondLst>
                                            <p:cond delay="415"/>
                                          </p:stCondLst>
                                        </p:cTn>
                                        <p:tgtEl>
                                          <p:spTgt spid="41"/>
                                        </p:tgtEl>
                                        <p:attrNameLst>
                                          <p:attrName>ppt_y</p:attrName>
                                        </p:attrNameLst>
                                      </p:cBhvr>
                                      <p:tavLst>
                                        <p:tav tm="0" fmla="#ppt_y-sin(pi*$)/9">
                                          <p:val>
                                            <p:fltVal val="0"/>
                                          </p:val>
                                        </p:tav>
                                        <p:tav tm="100000">
                                          <p:val>
                                            <p:fltVal val="1"/>
                                          </p:val>
                                        </p:tav>
                                      </p:tavLst>
                                    </p:anim>
                                    <p:anim calcmode="lin" valueType="num">
                                      <p:cBhvr>
                                        <p:cTn id="53" dur="208" tmFilter="0, 0; 0.125,0.2665; 0.25,0.4; 0.375,0.465; 0.5,0.5;  0.625,0.535; 0.75,0.6; 0.875,0.7335; 1,1">
                                          <p:stCondLst>
                                            <p:cond delay="827"/>
                                          </p:stCondLst>
                                        </p:cTn>
                                        <p:tgtEl>
                                          <p:spTgt spid="41"/>
                                        </p:tgtEl>
                                        <p:attrNameLst>
                                          <p:attrName>ppt_y</p:attrName>
                                        </p:attrNameLst>
                                      </p:cBhvr>
                                      <p:tavLst>
                                        <p:tav tm="0" fmla="#ppt_y-sin(pi*$)/27">
                                          <p:val>
                                            <p:fltVal val="0"/>
                                          </p:val>
                                        </p:tav>
                                        <p:tav tm="100000">
                                          <p:val>
                                            <p:fltVal val="1"/>
                                          </p:val>
                                        </p:tav>
                                      </p:tavLst>
                                    </p:anim>
                                    <p:anim calcmode="lin" valueType="num">
                                      <p:cBhvr>
                                        <p:cTn id="54" dur="103" tmFilter="0, 0; 0.125,0.2665; 0.25,0.4; 0.375,0.465; 0.5,0.5;  0.625,0.535; 0.75,0.6; 0.875,0.7335; 1,1">
                                          <p:stCondLst>
                                            <p:cond delay="1035"/>
                                          </p:stCondLst>
                                        </p:cTn>
                                        <p:tgtEl>
                                          <p:spTgt spid="41"/>
                                        </p:tgtEl>
                                        <p:attrNameLst>
                                          <p:attrName>ppt_y</p:attrName>
                                        </p:attrNameLst>
                                      </p:cBhvr>
                                      <p:tavLst>
                                        <p:tav tm="0" fmla="#ppt_y-sin(pi*$)/81">
                                          <p:val>
                                            <p:fltVal val="0"/>
                                          </p:val>
                                        </p:tav>
                                        <p:tav tm="100000">
                                          <p:val>
                                            <p:fltVal val="1"/>
                                          </p:val>
                                        </p:tav>
                                      </p:tavLst>
                                    </p:anim>
                                    <p:animScale>
                                      <p:cBhvr>
                                        <p:cTn id="55" dur="16">
                                          <p:stCondLst>
                                            <p:cond delay="406"/>
                                          </p:stCondLst>
                                        </p:cTn>
                                        <p:tgtEl>
                                          <p:spTgt spid="41"/>
                                        </p:tgtEl>
                                      </p:cBhvr>
                                      <p:to x="100000" y="60000"/>
                                    </p:animScale>
                                    <p:animScale>
                                      <p:cBhvr>
                                        <p:cTn id="56" dur="104" decel="50000">
                                          <p:stCondLst>
                                            <p:cond delay="422"/>
                                          </p:stCondLst>
                                        </p:cTn>
                                        <p:tgtEl>
                                          <p:spTgt spid="41"/>
                                        </p:tgtEl>
                                      </p:cBhvr>
                                      <p:to x="100000" y="100000"/>
                                    </p:animScale>
                                    <p:animScale>
                                      <p:cBhvr>
                                        <p:cTn id="57" dur="16">
                                          <p:stCondLst>
                                            <p:cond delay="820"/>
                                          </p:stCondLst>
                                        </p:cTn>
                                        <p:tgtEl>
                                          <p:spTgt spid="41"/>
                                        </p:tgtEl>
                                      </p:cBhvr>
                                      <p:to x="100000" y="80000"/>
                                    </p:animScale>
                                    <p:animScale>
                                      <p:cBhvr>
                                        <p:cTn id="58" dur="104" decel="50000">
                                          <p:stCondLst>
                                            <p:cond delay="836"/>
                                          </p:stCondLst>
                                        </p:cTn>
                                        <p:tgtEl>
                                          <p:spTgt spid="41"/>
                                        </p:tgtEl>
                                      </p:cBhvr>
                                      <p:to x="100000" y="100000"/>
                                    </p:animScale>
                                    <p:animScale>
                                      <p:cBhvr>
                                        <p:cTn id="59" dur="16">
                                          <p:stCondLst>
                                            <p:cond delay="1026"/>
                                          </p:stCondLst>
                                        </p:cTn>
                                        <p:tgtEl>
                                          <p:spTgt spid="41"/>
                                        </p:tgtEl>
                                      </p:cBhvr>
                                      <p:to x="100000" y="90000"/>
                                    </p:animScale>
                                    <p:animScale>
                                      <p:cBhvr>
                                        <p:cTn id="60" dur="104" decel="50000">
                                          <p:stCondLst>
                                            <p:cond delay="1043"/>
                                          </p:stCondLst>
                                        </p:cTn>
                                        <p:tgtEl>
                                          <p:spTgt spid="41"/>
                                        </p:tgtEl>
                                      </p:cBhvr>
                                      <p:to x="100000" y="100000"/>
                                    </p:animScale>
                                    <p:animScale>
                                      <p:cBhvr>
                                        <p:cTn id="61" dur="16">
                                          <p:stCondLst>
                                            <p:cond delay="1130"/>
                                          </p:stCondLst>
                                        </p:cTn>
                                        <p:tgtEl>
                                          <p:spTgt spid="41"/>
                                        </p:tgtEl>
                                      </p:cBhvr>
                                      <p:to x="100000" y="95000"/>
                                    </p:animScale>
                                    <p:animScale>
                                      <p:cBhvr>
                                        <p:cTn id="62" dur="104" decel="50000">
                                          <p:stCondLst>
                                            <p:cond delay="1146"/>
                                          </p:stCondLst>
                                        </p:cTn>
                                        <p:tgtEl>
                                          <p:spTgt spid="41"/>
                                        </p:tgtEl>
                                      </p:cBhvr>
                                      <p:to x="100000" y="100000"/>
                                    </p:animScale>
                                  </p:childTnLst>
                                </p:cTn>
                              </p:par>
                            </p:childTnLst>
                          </p:cTn>
                        </p:par>
                        <p:par>
                          <p:cTn id="63" fill="hold">
                            <p:stCondLst>
                              <p:cond delay="6250"/>
                            </p:stCondLst>
                            <p:childTnLst>
                              <p:par>
                                <p:cTn id="64" presetID="26" presetClass="entr" presetSubtype="0" fill="hold"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wipe(down)">
                                      <p:cBhvr>
                                        <p:cTn id="66" dur="362">
                                          <p:stCondLst>
                                            <p:cond delay="0"/>
                                          </p:stCondLst>
                                        </p:cTn>
                                        <p:tgtEl>
                                          <p:spTgt spid="42"/>
                                        </p:tgtEl>
                                      </p:cBhvr>
                                    </p:animEffect>
                                    <p:anim calcmode="lin" valueType="num">
                                      <p:cBhvr>
                                        <p:cTn id="67" dur="1139"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68" dur="415"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69" dur="415" tmFilter="0, 0; 0.125,0.2665; 0.25,0.4; 0.375,0.465; 0.5,0.5;  0.625,0.535; 0.75,0.6; 0.875,0.7335; 1,1">
                                          <p:stCondLst>
                                            <p:cond delay="415"/>
                                          </p:stCondLst>
                                        </p:cTn>
                                        <p:tgtEl>
                                          <p:spTgt spid="42"/>
                                        </p:tgtEl>
                                        <p:attrNameLst>
                                          <p:attrName>ppt_y</p:attrName>
                                        </p:attrNameLst>
                                      </p:cBhvr>
                                      <p:tavLst>
                                        <p:tav tm="0" fmla="#ppt_y-sin(pi*$)/9">
                                          <p:val>
                                            <p:fltVal val="0"/>
                                          </p:val>
                                        </p:tav>
                                        <p:tav tm="100000">
                                          <p:val>
                                            <p:fltVal val="1"/>
                                          </p:val>
                                        </p:tav>
                                      </p:tavLst>
                                    </p:anim>
                                    <p:anim calcmode="lin" valueType="num">
                                      <p:cBhvr>
                                        <p:cTn id="70" dur="208" tmFilter="0, 0; 0.125,0.2665; 0.25,0.4; 0.375,0.465; 0.5,0.5;  0.625,0.535; 0.75,0.6; 0.875,0.7335; 1,1">
                                          <p:stCondLst>
                                            <p:cond delay="827"/>
                                          </p:stCondLst>
                                        </p:cTn>
                                        <p:tgtEl>
                                          <p:spTgt spid="42"/>
                                        </p:tgtEl>
                                        <p:attrNameLst>
                                          <p:attrName>ppt_y</p:attrName>
                                        </p:attrNameLst>
                                      </p:cBhvr>
                                      <p:tavLst>
                                        <p:tav tm="0" fmla="#ppt_y-sin(pi*$)/27">
                                          <p:val>
                                            <p:fltVal val="0"/>
                                          </p:val>
                                        </p:tav>
                                        <p:tav tm="100000">
                                          <p:val>
                                            <p:fltVal val="1"/>
                                          </p:val>
                                        </p:tav>
                                      </p:tavLst>
                                    </p:anim>
                                    <p:anim calcmode="lin" valueType="num">
                                      <p:cBhvr>
                                        <p:cTn id="71" dur="103" tmFilter="0, 0; 0.125,0.2665; 0.25,0.4; 0.375,0.465; 0.5,0.5;  0.625,0.535; 0.75,0.6; 0.875,0.7335; 1,1">
                                          <p:stCondLst>
                                            <p:cond delay="1035"/>
                                          </p:stCondLst>
                                        </p:cTn>
                                        <p:tgtEl>
                                          <p:spTgt spid="42"/>
                                        </p:tgtEl>
                                        <p:attrNameLst>
                                          <p:attrName>ppt_y</p:attrName>
                                        </p:attrNameLst>
                                      </p:cBhvr>
                                      <p:tavLst>
                                        <p:tav tm="0" fmla="#ppt_y-sin(pi*$)/81">
                                          <p:val>
                                            <p:fltVal val="0"/>
                                          </p:val>
                                        </p:tav>
                                        <p:tav tm="100000">
                                          <p:val>
                                            <p:fltVal val="1"/>
                                          </p:val>
                                        </p:tav>
                                      </p:tavLst>
                                    </p:anim>
                                    <p:animScale>
                                      <p:cBhvr>
                                        <p:cTn id="72" dur="16">
                                          <p:stCondLst>
                                            <p:cond delay="406"/>
                                          </p:stCondLst>
                                        </p:cTn>
                                        <p:tgtEl>
                                          <p:spTgt spid="42"/>
                                        </p:tgtEl>
                                      </p:cBhvr>
                                      <p:to x="100000" y="60000"/>
                                    </p:animScale>
                                    <p:animScale>
                                      <p:cBhvr>
                                        <p:cTn id="73" dur="104" decel="50000">
                                          <p:stCondLst>
                                            <p:cond delay="422"/>
                                          </p:stCondLst>
                                        </p:cTn>
                                        <p:tgtEl>
                                          <p:spTgt spid="42"/>
                                        </p:tgtEl>
                                      </p:cBhvr>
                                      <p:to x="100000" y="100000"/>
                                    </p:animScale>
                                    <p:animScale>
                                      <p:cBhvr>
                                        <p:cTn id="74" dur="16">
                                          <p:stCondLst>
                                            <p:cond delay="820"/>
                                          </p:stCondLst>
                                        </p:cTn>
                                        <p:tgtEl>
                                          <p:spTgt spid="42"/>
                                        </p:tgtEl>
                                      </p:cBhvr>
                                      <p:to x="100000" y="80000"/>
                                    </p:animScale>
                                    <p:animScale>
                                      <p:cBhvr>
                                        <p:cTn id="75" dur="104" decel="50000">
                                          <p:stCondLst>
                                            <p:cond delay="836"/>
                                          </p:stCondLst>
                                        </p:cTn>
                                        <p:tgtEl>
                                          <p:spTgt spid="42"/>
                                        </p:tgtEl>
                                      </p:cBhvr>
                                      <p:to x="100000" y="100000"/>
                                    </p:animScale>
                                    <p:animScale>
                                      <p:cBhvr>
                                        <p:cTn id="76" dur="16">
                                          <p:stCondLst>
                                            <p:cond delay="1026"/>
                                          </p:stCondLst>
                                        </p:cTn>
                                        <p:tgtEl>
                                          <p:spTgt spid="42"/>
                                        </p:tgtEl>
                                      </p:cBhvr>
                                      <p:to x="100000" y="90000"/>
                                    </p:animScale>
                                    <p:animScale>
                                      <p:cBhvr>
                                        <p:cTn id="77" dur="104" decel="50000">
                                          <p:stCondLst>
                                            <p:cond delay="1043"/>
                                          </p:stCondLst>
                                        </p:cTn>
                                        <p:tgtEl>
                                          <p:spTgt spid="42"/>
                                        </p:tgtEl>
                                      </p:cBhvr>
                                      <p:to x="100000" y="100000"/>
                                    </p:animScale>
                                    <p:animScale>
                                      <p:cBhvr>
                                        <p:cTn id="78" dur="16">
                                          <p:stCondLst>
                                            <p:cond delay="1130"/>
                                          </p:stCondLst>
                                        </p:cTn>
                                        <p:tgtEl>
                                          <p:spTgt spid="42"/>
                                        </p:tgtEl>
                                      </p:cBhvr>
                                      <p:to x="100000" y="95000"/>
                                    </p:animScale>
                                    <p:animScale>
                                      <p:cBhvr>
                                        <p:cTn id="79" dur="104" decel="50000">
                                          <p:stCondLst>
                                            <p:cond delay="1146"/>
                                          </p:stCondLst>
                                        </p:cTn>
                                        <p:tgtEl>
                                          <p:spTgt spid="42"/>
                                        </p:tgtEl>
                                      </p:cBhvr>
                                      <p:to x="100000" y="100000"/>
                                    </p:animScale>
                                  </p:childTnLst>
                                </p:cTn>
                              </p:par>
                            </p:childTnLst>
                          </p:cTn>
                        </p:par>
                        <p:par>
                          <p:cTn id="80" fill="hold">
                            <p:stCondLst>
                              <p:cond delay="7500"/>
                            </p:stCondLst>
                            <p:childTnLst>
                              <p:par>
                                <p:cTn id="81" presetID="26" presetClass="entr" presetSubtype="0" fill="hold"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wipe(down)">
                                      <p:cBhvr>
                                        <p:cTn id="83" dur="362">
                                          <p:stCondLst>
                                            <p:cond delay="0"/>
                                          </p:stCondLst>
                                        </p:cTn>
                                        <p:tgtEl>
                                          <p:spTgt spid="43"/>
                                        </p:tgtEl>
                                      </p:cBhvr>
                                    </p:animEffect>
                                    <p:anim calcmode="lin" valueType="num">
                                      <p:cBhvr>
                                        <p:cTn id="84" dur="1139"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85" dur="415"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86" dur="415" tmFilter="0, 0; 0.125,0.2665; 0.25,0.4; 0.375,0.465; 0.5,0.5;  0.625,0.535; 0.75,0.6; 0.875,0.7335; 1,1">
                                          <p:stCondLst>
                                            <p:cond delay="415"/>
                                          </p:stCondLst>
                                        </p:cTn>
                                        <p:tgtEl>
                                          <p:spTgt spid="43"/>
                                        </p:tgtEl>
                                        <p:attrNameLst>
                                          <p:attrName>ppt_y</p:attrName>
                                        </p:attrNameLst>
                                      </p:cBhvr>
                                      <p:tavLst>
                                        <p:tav tm="0" fmla="#ppt_y-sin(pi*$)/9">
                                          <p:val>
                                            <p:fltVal val="0"/>
                                          </p:val>
                                        </p:tav>
                                        <p:tav tm="100000">
                                          <p:val>
                                            <p:fltVal val="1"/>
                                          </p:val>
                                        </p:tav>
                                      </p:tavLst>
                                    </p:anim>
                                    <p:anim calcmode="lin" valueType="num">
                                      <p:cBhvr>
                                        <p:cTn id="87" dur="208" tmFilter="0, 0; 0.125,0.2665; 0.25,0.4; 0.375,0.465; 0.5,0.5;  0.625,0.535; 0.75,0.6; 0.875,0.7335; 1,1">
                                          <p:stCondLst>
                                            <p:cond delay="827"/>
                                          </p:stCondLst>
                                        </p:cTn>
                                        <p:tgtEl>
                                          <p:spTgt spid="43"/>
                                        </p:tgtEl>
                                        <p:attrNameLst>
                                          <p:attrName>ppt_y</p:attrName>
                                        </p:attrNameLst>
                                      </p:cBhvr>
                                      <p:tavLst>
                                        <p:tav tm="0" fmla="#ppt_y-sin(pi*$)/27">
                                          <p:val>
                                            <p:fltVal val="0"/>
                                          </p:val>
                                        </p:tav>
                                        <p:tav tm="100000">
                                          <p:val>
                                            <p:fltVal val="1"/>
                                          </p:val>
                                        </p:tav>
                                      </p:tavLst>
                                    </p:anim>
                                    <p:anim calcmode="lin" valueType="num">
                                      <p:cBhvr>
                                        <p:cTn id="88" dur="103" tmFilter="0, 0; 0.125,0.2665; 0.25,0.4; 0.375,0.465; 0.5,0.5;  0.625,0.535; 0.75,0.6; 0.875,0.7335; 1,1">
                                          <p:stCondLst>
                                            <p:cond delay="1035"/>
                                          </p:stCondLst>
                                        </p:cTn>
                                        <p:tgtEl>
                                          <p:spTgt spid="43"/>
                                        </p:tgtEl>
                                        <p:attrNameLst>
                                          <p:attrName>ppt_y</p:attrName>
                                        </p:attrNameLst>
                                      </p:cBhvr>
                                      <p:tavLst>
                                        <p:tav tm="0" fmla="#ppt_y-sin(pi*$)/81">
                                          <p:val>
                                            <p:fltVal val="0"/>
                                          </p:val>
                                        </p:tav>
                                        <p:tav tm="100000">
                                          <p:val>
                                            <p:fltVal val="1"/>
                                          </p:val>
                                        </p:tav>
                                      </p:tavLst>
                                    </p:anim>
                                    <p:animScale>
                                      <p:cBhvr>
                                        <p:cTn id="89" dur="16">
                                          <p:stCondLst>
                                            <p:cond delay="406"/>
                                          </p:stCondLst>
                                        </p:cTn>
                                        <p:tgtEl>
                                          <p:spTgt spid="43"/>
                                        </p:tgtEl>
                                      </p:cBhvr>
                                      <p:to x="100000" y="60000"/>
                                    </p:animScale>
                                    <p:animScale>
                                      <p:cBhvr>
                                        <p:cTn id="90" dur="104" decel="50000">
                                          <p:stCondLst>
                                            <p:cond delay="422"/>
                                          </p:stCondLst>
                                        </p:cTn>
                                        <p:tgtEl>
                                          <p:spTgt spid="43"/>
                                        </p:tgtEl>
                                      </p:cBhvr>
                                      <p:to x="100000" y="100000"/>
                                    </p:animScale>
                                    <p:animScale>
                                      <p:cBhvr>
                                        <p:cTn id="91" dur="16">
                                          <p:stCondLst>
                                            <p:cond delay="820"/>
                                          </p:stCondLst>
                                        </p:cTn>
                                        <p:tgtEl>
                                          <p:spTgt spid="43"/>
                                        </p:tgtEl>
                                      </p:cBhvr>
                                      <p:to x="100000" y="80000"/>
                                    </p:animScale>
                                    <p:animScale>
                                      <p:cBhvr>
                                        <p:cTn id="92" dur="104" decel="50000">
                                          <p:stCondLst>
                                            <p:cond delay="836"/>
                                          </p:stCondLst>
                                        </p:cTn>
                                        <p:tgtEl>
                                          <p:spTgt spid="43"/>
                                        </p:tgtEl>
                                      </p:cBhvr>
                                      <p:to x="100000" y="100000"/>
                                    </p:animScale>
                                    <p:animScale>
                                      <p:cBhvr>
                                        <p:cTn id="93" dur="16">
                                          <p:stCondLst>
                                            <p:cond delay="1026"/>
                                          </p:stCondLst>
                                        </p:cTn>
                                        <p:tgtEl>
                                          <p:spTgt spid="43"/>
                                        </p:tgtEl>
                                      </p:cBhvr>
                                      <p:to x="100000" y="90000"/>
                                    </p:animScale>
                                    <p:animScale>
                                      <p:cBhvr>
                                        <p:cTn id="94" dur="104" decel="50000">
                                          <p:stCondLst>
                                            <p:cond delay="1043"/>
                                          </p:stCondLst>
                                        </p:cTn>
                                        <p:tgtEl>
                                          <p:spTgt spid="43"/>
                                        </p:tgtEl>
                                      </p:cBhvr>
                                      <p:to x="100000" y="100000"/>
                                    </p:animScale>
                                    <p:animScale>
                                      <p:cBhvr>
                                        <p:cTn id="95" dur="16">
                                          <p:stCondLst>
                                            <p:cond delay="1130"/>
                                          </p:stCondLst>
                                        </p:cTn>
                                        <p:tgtEl>
                                          <p:spTgt spid="43"/>
                                        </p:tgtEl>
                                      </p:cBhvr>
                                      <p:to x="100000" y="95000"/>
                                    </p:animScale>
                                    <p:animScale>
                                      <p:cBhvr>
                                        <p:cTn id="96" dur="104" decel="50000">
                                          <p:stCondLst>
                                            <p:cond delay="1146"/>
                                          </p:stCondLst>
                                        </p:cTn>
                                        <p:tgtEl>
                                          <p:spTgt spid="43"/>
                                        </p:tgtEl>
                                      </p:cBhvr>
                                      <p:to x="100000" y="100000"/>
                                    </p:animScale>
                                  </p:childTnLst>
                                </p:cTn>
                              </p:par>
                            </p:childTnLst>
                          </p:cTn>
                        </p:par>
                        <p:par>
                          <p:cTn id="97" fill="hold">
                            <p:stCondLst>
                              <p:cond delay="8750"/>
                            </p:stCondLst>
                            <p:childTnLst>
                              <p:par>
                                <p:cTn id="98" presetID="22" presetClass="entr" presetSubtype="8" fill="hold" grpId="0" nodeType="afterEffect">
                                  <p:stCondLst>
                                    <p:cond delay="0"/>
                                  </p:stCondLst>
                                  <p:childTnLst>
                                    <p:set>
                                      <p:cBhvr>
                                        <p:cTn id="99" dur="1" fill="hold">
                                          <p:stCondLst>
                                            <p:cond delay="0"/>
                                          </p:stCondLst>
                                        </p:cTn>
                                        <p:tgtEl>
                                          <p:spTgt spid="54"/>
                                        </p:tgtEl>
                                        <p:attrNameLst>
                                          <p:attrName>style.visibility</p:attrName>
                                        </p:attrNameLst>
                                      </p:cBhvr>
                                      <p:to>
                                        <p:strVal val="visible"/>
                                      </p:to>
                                    </p:set>
                                    <p:animEffect transition="in" filter="wipe(left)">
                                      <p:cBhvr>
                                        <p:cTn id="100" dur="5000"/>
                                        <p:tgtEl>
                                          <p:spTgt spid="54"/>
                                        </p:tgtEl>
                                      </p:cBhvr>
                                    </p:animEffect>
                                  </p:childTnLst>
                                </p:cTn>
                              </p:par>
                            </p:childTnLst>
                          </p:cTn>
                        </p:par>
                        <p:par>
                          <p:cTn id="101" fill="hold">
                            <p:stCondLst>
                              <p:cond delay="13750"/>
                            </p:stCondLst>
                            <p:childTnLst>
                              <p:par>
                                <p:cTn id="102" presetID="45" presetClass="entr" presetSubtype="0" fill="hold" nodeType="afterEffect">
                                  <p:stCondLst>
                                    <p:cond delay="0"/>
                                  </p:stCondLst>
                                  <p:childTnLst>
                                    <p:set>
                                      <p:cBhvr>
                                        <p:cTn id="103" dur="1" fill="hold">
                                          <p:stCondLst>
                                            <p:cond delay="0"/>
                                          </p:stCondLst>
                                        </p:cTn>
                                        <p:tgtEl>
                                          <p:spTgt spid="86"/>
                                        </p:tgtEl>
                                        <p:attrNameLst>
                                          <p:attrName>style.visibility</p:attrName>
                                        </p:attrNameLst>
                                      </p:cBhvr>
                                      <p:to>
                                        <p:strVal val="visible"/>
                                      </p:to>
                                    </p:set>
                                    <p:animEffect transition="in" filter="fade">
                                      <p:cBhvr>
                                        <p:cTn id="104" dur="2000"/>
                                        <p:tgtEl>
                                          <p:spTgt spid="86"/>
                                        </p:tgtEl>
                                      </p:cBhvr>
                                    </p:animEffect>
                                    <p:anim calcmode="lin" valueType="num">
                                      <p:cBhvr>
                                        <p:cTn id="105" dur="2000" fill="hold"/>
                                        <p:tgtEl>
                                          <p:spTgt spid="86"/>
                                        </p:tgtEl>
                                        <p:attrNameLst>
                                          <p:attrName>ppt_w</p:attrName>
                                        </p:attrNameLst>
                                      </p:cBhvr>
                                      <p:tavLst>
                                        <p:tav tm="0" fmla="#ppt_w*sin(2.5*pi*$)">
                                          <p:val>
                                            <p:fltVal val="0"/>
                                          </p:val>
                                        </p:tav>
                                        <p:tav tm="100000">
                                          <p:val>
                                            <p:fltVal val="1"/>
                                          </p:val>
                                        </p:tav>
                                      </p:tavLst>
                                    </p:anim>
                                    <p:anim calcmode="lin" valueType="num">
                                      <p:cBhvr>
                                        <p:cTn id="106" dur="2000" fill="hold"/>
                                        <p:tgtEl>
                                          <p:spTgt spid="86"/>
                                        </p:tgtEl>
                                        <p:attrNameLst>
                                          <p:attrName>ppt_h</p:attrName>
                                        </p:attrNameLst>
                                      </p:cBhvr>
                                      <p:tavLst>
                                        <p:tav tm="0">
                                          <p:val>
                                            <p:strVal val="#ppt_h"/>
                                          </p:val>
                                        </p:tav>
                                        <p:tav tm="100000">
                                          <p:val>
                                            <p:strVal val="#ppt_h"/>
                                          </p:val>
                                        </p:tav>
                                      </p:tavLst>
                                    </p:anim>
                                  </p:childTnLst>
                                </p:cTn>
                              </p:par>
                              <p:par>
                                <p:cTn id="107" presetID="10" presetClass="entr" presetSubtype="0" fill="hold" grpId="0" nodeType="with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fade">
                                      <p:cBhvr>
                                        <p:cTn id="109" dur="500"/>
                                        <p:tgtEl>
                                          <p:spTgt spid="53"/>
                                        </p:tgtEl>
                                      </p:cBhvr>
                                    </p:animEffect>
                                  </p:childTnLst>
                                </p:cTn>
                              </p:par>
                            </p:childTnLst>
                          </p:cTn>
                        </p:par>
                        <p:par>
                          <p:cTn id="110" fill="hold">
                            <p:stCondLst>
                              <p:cond delay="15750"/>
                            </p:stCondLst>
                            <p:childTnLst>
                              <p:par>
                                <p:cTn id="111" presetID="53" presetClass="entr" presetSubtype="16" fill="hold" nodeType="afterEffect">
                                  <p:stCondLst>
                                    <p:cond delay="0"/>
                                  </p:stCondLst>
                                  <p:childTnLst>
                                    <p:set>
                                      <p:cBhvr>
                                        <p:cTn id="112" dur="1" fill="hold">
                                          <p:stCondLst>
                                            <p:cond delay="0"/>
                                          </p:stCondLst>
                                        </p:cTn>
                                        <p:tgtEl>
                                          <p:spTgt spid="96"/>
                                        </p:tgtEl>
                                        <p:attrNameLst>
                                          <p:attrName>style.visibility</p:attrName>
                                        </p:attrNameLst>
                                      </p:cBhvr>
                                      <p:to>
                                        <p:strVal val="visible"/>
                                      </p:to>
                                    </p:set>
                                    <p:anim calcmode="lin" valueType="num">
                                      <p:cBhvr>
                                        <p:cTn id="113" dur="500" fill="hold"/>
                                        <p:tgtEl>
                                          <p:spTgt spid="96"/>
                                        </p:tgtEl>
                                        <p:attrNameLst>
                                          <p:attrName>ppt_w</p:attrName>
                                        </p:attrNameLst>
                                      </p:cBhvr>
                                      <p:tavLst>
                                        <p:tav tm="0">
                                          <p:val>
                                            <p:fltVal val="0"/>
                                          </p:val>
                                        </p:tav>
                                        <p:tav tm="100000">
                                          <p:val>
                                            <p:strVal val="#ppt_w"/>
                                          </p:val>
                                        </p:tav>
                                      </p:tavLst>
                                    </p:anim>
                                    <p:anim calcmode="lin" valueType="num">
                                      <p:cBhvr>
                                        <p:cTn id="114" dur="500" fill="hold"/>
                                        <p:tgtEl>
                                          <p:spTgt spid="96"/>
                                        </p:tgtEl>
                                        <p:attrNameLst>
                                          <p:attrName>ppt_h</p:attrName>
                                        </p:attrNameLst>
                                      </p:cBhvr>
                                      <p:tavLst>
                                        <p:tav tm="0">
                                          <p:val>
                                            <p:fltVal val="0"/>
                                          </p:val>
                                        </p:tav>
                                        <p:tav tm="100000">
                                          <p:val>
                                            <p:strVal val="#ppt_h"/>
                                          </p:val>
                                        </p:tav>
                                      </p:tavLst>
                                    </p:anim>
                                    <p:animEffect transition="in" filter="fade">
                                      <p:cBhvr>
                                        <p:cTn id="115" dur="500"/>
                                        <p:tgtEl>
                                          <p:spTgt spid="96"/>
                                        </p:tgtEl>
                                      </p:cBhvr>
                                    </p:animEffect>
                                  </p:childTnLst>
                                </p:cTn>
                              </p:par>
                              <p:par>
                                <p:cTn id="116" presetID="53" presetClass="entr" presetSubtype="16" fill="hold" nodeType="withEffect">
                                  <p:stCondLst>
                                    <p:cond delay="0"/>
                                  </p:stCondLst>
                                  <p:childTnLst>
                                    <p:set>
                                      <p:cBhvr>
                                        <p:cTn id="117" dur="1" fill="hold">
                                          <p:stCondLst>
                                            <p:cond delay="0"/>
                                          </p:stCondLst>
                                        </p:cTn>
                                        <p:tgtEl>
                                          <p:spTgt spid="89"/>
                                        </p:tgtEl>
                                        <p:attrNameLst>
                                          <p:attrName>style.visibility</p:attrName>
                                        </p:attrNameLst>
                                      </p:cBhvr>
                                      <p:to>
                                        <p:strVal val="visible"/>
                                      </p:to>
                                    </p:set>
                                    <p:anim calcmode="lin" valueType="num">
                                      <p:cBhvr>
                                        <p:cTn id="118" dur="500" fill="hold"/>
                                        <p:tgtEl>
                                          <p:spTgt spid="89"/>
                                        </p:tgtEl>
                                        <p:attrNameLst>
                                          <p:attrName>ppt_w</p:attrName>
                                        </p:attrNameLst>
                                      </p:cBhvr>
                                      <p:tavLst>
                                        <p:tav tm="0">
                                          <p:val>
                                            <p:fltVal val="0"/>
                                          </p:val>
                                        </p:tav>
                                        <p:tav tm="100000">
                                          <p:val>
                                            <p:strVal val="#ppt_w"/>
                                          </p:val>
                                        </p:tav>
                                      </p:tavLst>
                                    </p:anim>
                                    <p:anim calcmode="lin" valueType="num">
                                      <p:cBhvr>
                                        <p:cTn id="119" dur="500" fill="hold"/>
                                        <p:tgtEl>
                                          <p:spTgt spid="89"/>
                                        </p:tgtEl>
                                        <p:attrNameLst>
                                          <p:attrName>ppt_h</p:attrName>
                                        </p:attrNameLst>
                                      </p:cBhvr>
                                      <p:tavLst>
                                        <p:tav tm="0">
                                          <p:val>
                                            <p:fltVal val="0"/>
                                          </p:val>
                                        </p:tav>
                                        <p:tav tm="100000">
                                          <p:val>
                                            <p:strVal val="#ppt_h"/>
                                          </p:val>
                                        </p:tav>
                                      </p:tavLst>
                                    </p:anim>
                                    <p:animEffect transition="in" filter="fade">
                                      <p:cBhvr>
                                        <p:cTn id="120" dur="500"/>
                                        <p:tgtEl>
                                          <p:spTgt spid="89"/>
                                        </p:tgtEl>
                                      </p:cBhvr>
                                    </p:animEffect>
                                  </p:childTnLst>
                                </p:cTn>
                              </p:par>
                              <p:par>
                                <p:cTn id="121" presetID="53" presetClass="entr" presetSubtype="16" fill="hold" nodeType="withEffect">
                                  <p:stCondLst>
                                    <p:cond delay="0"/>
                                  </p:stCondLst>
                                  <p:childTnLst>
                                    <p:set>
                                      <p:cBhvr>
                                        <p:cTn id="122" dur="1" fill="hold">
                                          <p:stCondLst>
                                            <p:cond delay="0"/>
                                          </p:stCondLst>
                                        </p:cTn>
                                        <p:tgtEl>
                                          <p:spTgt spid="97"/>
                                        </p:tgtEl>
                                        <p:attrNameLst>
                                          <p:attrName>style.visibility</p:attrName>
                                        </p:attrNameLst>
                                      </p:cBhvr>
                                      <p:to>
                                        <p:strVal val="visible"/>
                                      </p:to>
                                    </p:set>
                                    <p:anim calcmode="lin" valueType="num">
                                      <p:cBhvr>
                                        <p:cTn id="123" dur="500" fill="hold"/>
                                        <p:tgtEl>
                                          <p:spTgt spid="97"/>
                                        </p:tgtEl>
                                        <p:attrNameLst>
                                          <p:attrName>ppt_w</p:attrName>
                                        </p:attrNameLst>
                                      </p:cBhvr>
                                      <p:tavLst>
                                        <p:tav tm="0">
                                          <p:val>
                                            <p:fltVal val="0"/>
                                          </p:val>
                                        </p:tav>
                                        <p:tav tm="100000">
                                          <p:val>
                                            <p:strVal val="#ppt_w"/>
                                          </p:val>
                                        </p:tav>
                                      </p:tavLst>
                                    </p:anim>
                                    <p:anim calcmode="lin" valueType="num">
                                      <p:cBhvr>
                                        <p:cTn id="124" dur="500" fill="hold"/>
                                        <p:tgtEl>
                                          <p:spTgt spid="97"/>
                                        </p:tgtEl>
                                        <p:attrNameLst>
                                          <p:attrName>ppt_h</p:attrName>
                                        </p:attrNameLst>
                                      </p:cBhvr>
                                      <p:tavLst>
                                        <p:tav tm="0">
                                          <p:val>
                                            <p:fltVal val="0"/>
                                          </p:val>
                                        </p:tav>
                                        <p:tav tm="100000">
                                          <p:val>
                                            <p:strVal val="#ppt_h"/>
                                          </p:val>
                                        </p:tav>
                                      </p:tavLst>
                                    </p:anim>
                                    <p:animEffect transition="in" filter="fade">
                                      <p:cBhvr>
                                        <p:cTn id="125" dur="500"/>
                                        <p:tgtEl>
                                          <p:spTgt spid="97"/>
                                        </p:tgtEl>
                                      </p:cBhvr>
                                    </p:animEffect>
                                  </p:childTnLst>
                                </p:cTn>
                              </p:par>
                              <p:par>
                                <p:cTn id="126" presetID="53" presetClass="entr" presetSubtype="16" fill="hold" nodeType="withEffect">
                                  <p:stCondLst>
                                    <p:cond delay="0"/>
                                  </p:stCondLst>
                                  <p:childTnLst>
                                    <p:set>
                                      <p:cBhvr>
                                        <p:cTn id="127" dur="1" fill="hold">
                                          <p:stCondLst>
                                            <p:cond delay="0"/>
                                          </p:stCondLst>
                                        </p:cTn>
                                        <p:tgtEl>
                                          <p:spTgt spid="98"/>
                                        </p:tgtEl>
                                        <p:attrNameLst>
                                          <p:attrName>style.visibility</p:attrName>
                                        </p:attrNameLst>
                                      </p:cBhvr>
                                      <p:to>
                                        <p:strVal val="visible"/>
                                      </p:to>
                                    </p:set>
                                    <p:anim calcmode="lin" valueType="num">
                                      <p:cBhvr>
                                        <p:cTn id="128" dur="500" fill="hold"/>
                                        <p:tgtEl>
                                          <p:spTgt spid="98"/>
                                        </p:tgtEl>
                                        <p:attrNameLst>
                                          <p:attrName>ppt_w</p:attrName>
                                        </p:attrNameLst>
                                      </p:cBhvr>
                                      <p:tavLst>
                                        <p:tav tm="0">
                                          <p:val>
                                            <p:fltVal val="0"/>
                                          </p:val>
                                        </p:tav>
                                        <p:tav tm="100000">
                                          <p:val>
                                            <p:strVal val="#ppt_w"/>
                                          </p:val>
                                        </p:tav>
                                      </p:tavLst>
                                    </p:anim>
                                    <p:anim calcmode="lin" valueType="num">
                                      <p:cBhvr>
                                        <p:cTn id="129" dur="500" fill="hold"/>
                                        <p:tgtEl>
                                          <p:spTgt spid="98"/>
                                        </p:tgtEl>
                                        <p:attrNameLst>
                                          <p:attrName>ppt_h</p:attrName>
                                        </p:attrNameLst>
                                      </p:cBhvr>
                                      <p:tavLst>
                                        <p:tav tm="0">
                                          <p:val>
                                            <p:fltVal val="0"/>
                                          </p:val>
                                        </p:tav>
                                        <p:tav tm="100000">
                                          <p:val>
                                            <p:strVal val="#ppt_h"/>
                                          </p:val>
                                        </p:tav>
                                      </p:tavLst>
                                    </p:anim>
                                    <p:animEffect transition="in" filter="fade">
                                      <p:cBhvr>
                                        <p:cTn id="130" dur="500"/>
                                        <p:tgtEl>
                                          <p:spTgt spid="98"/>
                                        </p:tgtEl>
                                      </p:cBhvr>
                                    </p:animEffect>
                                  </p:childTnLst>
                                </p:cTn>
                              </p:par>
                              <p:par>
                                <p:cTn id="131" presetID="53" presetClass="entr" presetSubtype="16" fill="hold" nodeType="withEffect">
                                  <p:stCondLst>
                                    <p:cond delay="0"/>
                                  </p:stCondLst>
                                  <p:childTnLst>
                                    <p:set>
                                      <p:cBhvr>
                                        <p:cTn id="132" dur="1" fill="hold">
                                          <p:stCondLst>
                                            <p:cond delay="0"/>
                                          </p:stCondLst>
                                        </p:cTn>
                                        <p:tgtEl>
                                          <p:spTgt spid="99"/>
                                        </p:tgtEl>
                                        <p:attrNameLst>
                                          <p:attrName>style.visibility</p:attrName>
                                        </p:attrNameLst>
                                      </p:cBhvr>
                                      <p:to>
                                        <p:strVal val="visible"/>
                                      </p:to>
                                    </p:set>
                                    <p:anim calcmode="lin" valueType="num">
                                      <p:cBhvr>
                                        <p:cTn id="133" dur="500" fill="hold"/>
                                        <p:tgtEl>
                                          <p:spTgt spid="99"/>
                                        </p:tgtEl>
                                        <p:attrNameLst>
                                          <p:attrName>ppt_w</p:attrName>
                                        </p:attrNameLst>
                                      </p:cBhvr>
                                      <p:tavLst>
                                        <p:tav tm="0">
                                          <p:val>
                                            <p:fltVal val="0"/>
                                          </p:val>
                                        </p:tav>
                                        <p:tav tm="100000">
                                          <p:val>
                                            <p:strVal val="#ppt_w"/>
                                          </p:val>
                                        </p:tav>
                                      </p:tavLst>
                                    </p:anim>
                                    <p:anim calcmode="lin" valueType="num">
                                      <p:cBhvr>
                                        <p:cTn id="134" dur="500" fill="hold"/>
                                        <p:tgtEl>
                                          <p:spTgt spid="99"/>
                                        </p:tgtEl>
                                        <p:attrNameLst>
                                          <p:attrName>ppt_h</p:attrName>
                                        </p:attrNameLst>
                                      </p:cBhvr>
                                      <p:tavLst>
                                        <p:tav tm="0">
                                          <p:val>
                                            <p:fltVal val="0"/>
                                          </p:val>
                                        </p:tav>
                                        <p:tav tm="100000">
                                          <p:val>
                                            <p:strVal val="#ppt_h"/>
                                          </p:val>
                                        </p:tav>
                                      </p:tavLst>
                                    </p:anim>
                                    <p:animEffect transition="in" filter="fade">
                                      <p:cBhvr>
                                        <p:cTn id="135" dur="500"/>
                                        <p:tgtEl>
                                          <p:spTgt spid="99"/>
                                        </p:tgtEl>
                                      </p:cBhvr>
                                    </p:animEffect>
                                  </p:childTnLst>
                                </p:cTn>
                              </p:par>
                              <p:par>
                                <p:cTn id="136" presetID="53" presetClass="entr" presetSubtype="16" fill="hold" nodeType="withEffect">
                                  <p:stCondLst>
                                    <p:cond delay="0"/>
                                  </p:stCondLst>
                                  <p:childTnLst>
                                    <p:set>
                                      <p:cBhvr>
                                        <p:cTn id="137" dur="1" fill="hold">
                                          <p:stCondLst>
                                            <p:cond delay="0"/>
                                          </p:stCondLst>
                                        </p:cTn>
                                        <p:tgtEl>
                                          <p:spTgt spid="100"/>
                                        </p:tgtEl>
                                        <p:attrNameLst>
                                          <p:attrName>style.visibility</p:attrName>
                                        </p:attrNameLst>
                                      </p:cBhvr>
                                      <p:to>
                                        <p:strVal val="visible"/>
                                      </p:to>
                                    </p:set>
                                    <p:anim calcmode="lin" valueType="num">
                                      <p:cBhvr>
                                        <p:cTn id="138" dur="500" fill="hold"/>
                                        <p:tgtEl>
                                          <p:spTgt spid="100"/>
                                        </p:tgtEl>
                                        <p:attrNameLst>
                                          <p:attrName>ppt_w</p:attrName>
                                        </p:attrNameLst>
                                      </p:cBhvr>
                                      <p:tavLst>
                                        <p:tav tm="0">
                                          <p:val>
                                            <p:fltVal val="0"/>
                                          </p:val>
                                        </p:tav>
                                        <p:tav tm="100000">
                                          <p:val>
                                            <p:strVal val="#ppt_w"/>
                                          </p:val>
                                        </p:tav>
                                      </p:tavLst>
                                    </p:anim>
                                    <p:anim calcmode="lin" valueType="num">
                                      <p:cBhvr>
                                        <p:cTn id="139" dur="500" fill="hold"/>
                                        <p:tgtEl>
                                          <p:spTgt spid="100"/>
                                        </p:tgtEl>
                                        <p:attrNameLst>
                                          <p:attrName>ppt_h</p:attrName>
                                        </p:attrNameLst>
                                      </p:cBhvr>
                                      <p:tavLst>
                                        <p:tav tm="0">
                                          <p:val>
                                            <p:fltVal val="0"/>
                                          </p:val>
                                        </p:tav>
                                        <p:tav tm="100000">
                                          <p:val>
                                            <p:strVal val="#ppt_h"/>
                                          </p:val>
                                        </p:tav>
                                      </p:tavLst>
                                    </p:anim>
                                    <p:animEffect transition="in" filter="fade">
                                      <p:cBhvr>
                                        <p:cTn id="140" dur="500"/>
                                        <p:tgtEl>
                                          <p:spTgt spid="100"/>
                                        </p:tgtEl>
                                      </p:cBhvr>
                                    </p:animEffect>
                                  </p:childTnLst>
                                </p:cTn>
                              </p:par>
                              <p:par>
                                <p:cTn id="141" presetID="53" presetClass="entr" presetSubtype="16" fill="hold" nodeType="withEffect">
                                  <p:stCondLst>
                                    <p:cond delay="0"/>
                                  </p:stCondLst>
                                  <p:childTnLst>
                                    <p:set>
                                      <p:cBhvr>
                                        <p:cTn id="142" dur="1" fill="hold">
                                          <p:stCondLst>
                                            <p:cond delay="0"/>
                                          </p:stCondLst>
                                        </p:cTn>
                                        <p:tgtEl>
                                          <p:spTgt spid="101"/>
                                        </p:tgtEl>
                                        <p:attrNameLst>
                                          <p:attrName>style.visibility</p:attrName>
                                        </p:attrNameLst>
                                      </p:cBhvr>
                                      <p:to>
                                        <p:strVal val="visible"/>
                                      </p:to>
                                    </p:set>
                                    <p:anim calcmode="lin" valueType="num">
                                      <p:cBhvr>
                                        <p:cTn id="143" dur="500" fill="hold"/>
                                        <p:tgtEl>
                                          <p:spTgt spid="101"/>
                                        </p:tgtEl>
                                        <p:attrNameLst>
                                          <p:attrName>ppt_w</p:attrName>
                                        </p:attrNameLst>
                                      </p:cBhvr>
                                      <p:tavLst>
                                        <p:tav tm="0">
                                          <p:val>
                                            <p:fltVal val="0"/>
                                          </p:val>
                                        </p:tav>
                                        <p:tav tm="100000">
                                          <p:val>
                                            <p:strVal val="#ppt_w"/>
                                          </p:val>
                                        </p:tav>
                                      </p:tavLst>
                                    </p:anim>
                                    <p:anim calcmode="lin" valueType="num">
                                      <p:cBhvr>
                                        <p:cTn id="144" dur="500" fill="hold"/>
                                        <p:tgtEl>
                                          <p:spTgt spid="101"/>
                                        </p:tgtEl>
                                        <p:attrNameLst>
                                          <p:attrName>ppt_h</p:attrName>
                                        </p:attrNameLst>
                                      </p:cBhvr>
                                      <p:tavLst>
                                        <p:tav tm="0">
                                          <p:val>
                                            <p:fltVal val="0"/>
                                          </p:val>
                                        </p:tav>
                                        <p:tav tm="100000">
                                          <p:val>
                                            <p:strVal val="#ppt_h"/>
                                          </p:val>
                                        </p:tav>
                                      </p:tavLst>
                                    </p:anim>
                                    <p:animEffect transition="in" filter="fade">
                                      <p:cBhvr>
                                        <p:cTn id="145" dur="500"/>
                                        <p:tgtEl>
                                          <p:spTgt spid="101"/>
                                        </p:tgtEl>
                                      </p:cBhvr>
                                    </p:animEffect>
                                  </p:childTnLst>
                                </p:cTn>
                              </p:par>
                              <p:par>
                                <p:cTn id="146" presetID="53" presetClass="entr" presetSubtype="16" fill="hold" nodeType="withEffect">
                                  <p:stCondLst>
                                    <p:cond delay="0"/>
                                  </p:stCondLst>
                                  <p:childTnLst>
                                    <p:set>
                                      <p:cBhvr>
                                        <p:cTn id="147" dur="1" fill="hold">
                                          <p:stCondLst>
                                            <p:cond delay="0"/>
                                          </p:stCondLst>
                                        </p:cTn>
                                        <p:tgtEl>
                                          <p:spTgt spid="102"/>
                                        </p:tgtEl>
                                        <p:attrNameLst>
                                          <p:attrName>style.visibility</p:attrName>
                                        </p:attrNameLst>
                                      </p:cBhvr>
                                      <p:to>
                                        <p:strVal val="visible"/>
                                      </p:to>
                                    </p:set>
                                    <p:anim calcmode="lin" valueType="num">
                                      <p:cBhvr>
                                        <p:cTn id="148" dur="500" fill="hold"/>
                                        <p:tgtEl>
                                          <p:spTgt spid="102"/>
                                        </p:tgtEl>
                                        <p:attrNameLst>
                                          <p:attrName>ppt_w</p:attrName>
                                        </p:attrNameLst>
                                      </p:cBhvr>
                                      <p:tavLst>
                                        <p:tav tm="0">
                                          <p:val>
                                            <p:fltVal val="0"/>
                                          </p:val>
                                        </p:tav>
                                        <p:tav tm="100000">
                                          <p:val>
                                            <p:strVal val="#ppt_w"/>
                                          </p:val>
                                        </p:tav>
                                      </p:tavLst>
                                    </p:anim>
                                    <p:anim calcmode="lin" valueType="num">
                                      <p:cBhvr>
                                        <p:cTn id="149" dur="500" fill="hold"/>
                                        <p:tgtEl>
                                          <p:spTgt spid="102"/>
                                        </p:tgtEl>
                                        <p:attrNameLst>
                                          <p:attrName>ppt_h</p:attrName>
                                        </p:attrNameLst>
                                      </p:cBhvr>
                                      <p:tavLst>
                                        <p:tav tm="0">
                                          <p:val>
                                            <p:fltVal val="0"/>
                                          </p:val>
                                        </p:tav>
                                        <p:tav tm="100000">
                                          <p:val>
                                            <p:strVal val="#ppt_h"/>
                                          </p:val>
                                        </p:tav>
                                      </p:tavLst>
                                    </p:anim>
                                    <p:animEffect transition="in" filter="fade">
                                      <p:cBhvr>
                                        <p:cTn id="150" dur="500"/>
                                        <p:tgtEl>
                                          <p:spTgt spid="102"/>
                                        </p:tgtEl>
                                      </p:cBhvr>
                                    </p:animEffect>
                                  </p:childTnLst>
                                </p:cTn>
                              </p:par>
                              <p:par>
                                <p:cTn id="151" presetID="53" presetClass="entr" presetSubtype="16" fill="hold" nodeType="withEffect">
                                  <p:stCondLst>
                                    <p:cond delay="0"/>
                                  </p:stCondLst>
                                  <p:childTnLst>
                                    <p:set>
                                      <p:cBhvr>
                                        <p:cTn id="152" dur="1" fill="hold">
                                          <p:stCondLst>
                                            <p:cond delay="0"/>
                                          </p:stCondLst>
                                        </p:cTn>
                                        <p:tgtEl>
                                          <p:spTgt spid="103"/>
                                        </p:tgtEl>
                                        <p:attrNameLst>
                                          <p:attrName>style.visibility</p:attrName>
                                        </p:attrNameLst>
                                      </p:cBhvr>
                                      <p:to>
                                        <p:strVal val="visible"/>
                                      </p:to>
                                    </p:set>
                                    <p:anim calcmode="lin" valueType="num">
                                      <p:cBhvr>
                                        <p:cTn id="153" dur="500" fill="hold"/>
                                        <p:tgtEl>
                                          <p:spTgt spid="103"/>
                                        </p:tgtEl>
                                        <p:attrNameLst>
                                          <p:attrName>ppt_w</p:attrName>
                                        </p:attrNameLst>
                                      </p:cBhvr>
                                      <p:tavLst>
                                        <p:tav tm="0">
                                          <p:val>
                                            <p:fltVal val="0"/>
                                          </p:val>
                                        </p:tav>
                                        <p:tav tm="100000">
                                          <p:val>
                                            <p:strVal val="#ppt_w"/>
                                          </p:val>
                                        </p:tav>
                                      </p:tavLst>
                                    </p:anim>
                                    <p:anim calcmode="lin" valueType="num">
                                      <p:cBhvr>
                                        <p:cTn id="154" dur="500" fill="hold"/>
                                        <p:tgtEl>
                                          <p:spTgt spid="103"/>
                                        </p:tgtEl>
                                        <p:attrNameLst>
                                          <p:attrName>ppt_h</p:attrName>
                                        </p:attrNameLst>
                                      </p:cBhvr>
                                      <p:tavLst>
                                        <p:tav tm="0">
                                          <p:val>
                                            <p:fltVal val="0"/>
                                          </p:val>
                                        </p:tav>
                                        <p:tav tm="100000">
                                          <p:val>
                                            <p:strVal val="#ppt_h"/>
                                          </p:val>
                                        </p:tav>
                                      </p:tavLst>
                                    </p:anim>
                                    <p:animEffect transition="in" filter="fade">
                                      <p:cBhvr>
                                        <p:cTn id="155" dur="500"/>
                                        <p:tgtEl>
                                          <p:spTgt spid="103"/>
                                        </p:tgtEl>
                                      </p:cBhvr>
                                    </p:animEffect>
                                  </p:childTnLst>
                                </p:cTn>
                              </p:par>
                              <p:par>
                                <p:cTn id="156" presetID="53" presetClass="entr" presetSubtype="16" fill="hold" nodeType="withEffect">
                                  <p:stCondLst>
                                    <p:cond delay="0"/>
                                  </p:stCondLst>
                                  <p:childTnLst>
                                    <p:set>
                                      <p:cBhvr>
                                        <p:cTn id="157" dur="1" fill="hold">
                                          <p:stCondLst>
                                            <p:cond delay="0"/>
                                          </p:stCondLst>
                                        </p:cTn>
                                        <p:tgtEl>
                                          <p:spTgt spid="104"/>
                                        </p:tgtEl>
                                        <p:attrNameLst>
                                          <p:attrName>style.visibility</p:attrName>
                                        </p:attrNameLst>
                                      </p:cBhvr>
                                      <p:to>
                                        <p:strVal val="visible"/>
                                      </p:to>
                                    </p:set>
                                    <p:anim calcmode="lin" valueType="num">
                                      <p:cBhvr>
                                        <p:cTn id="158" dur="500" fill="hold"/>
                                        <p:tgtEl>
                                          <p:spTgt spid="104"/>
                                        </p:tgtEl>
                                        <p:attrNameLst>
                                          <p:attrName>ppt_w</p:attrName>
                                        </p:attrNameLst>
                                      </p:cBhvr>
                                      <p:tavLst>
                                        <p:tav tm="0">
                                          <p:val>
                                            <p:fltVal val="0"/>
                                          </p:val>
                                        </p:tav>
                                        <p:tav tm="100000">
                                          <p:val>
                                            <p:strVal val="#ppt_w"/>
                                          </p:val>
                                        </p:tav>
                                      </p:tavLst>
                                    </p:anim>
                                    <p:anim calcmode="lin" valueType="num">
                                      <p:cBhvr>
                                        <p:cTn id="159" dur="500" fill="hold"/>
                                        <p:tgtEl>
                                          <p:spTgt spid="104"/>
                                        </p:tgtEl>
                                        <p:attrNameLst>
                                          <p:attrName>ppt_h</p:attrName>
                                        </p:attrNameLst>
                                      </p:cBhvr>
                                      <p:tavLst>
                                        <p:tav tm="0">
                                          <p:val>
                                            <p:fltVal val="0"/>
                                          </p:val>
                                        </p:tav>
                                        <p:tav tm="100000">
                                          <p:val>
                                            <p:strVal val="#ppt_h"/>
                                          </p:val>
                                        </p:tav>
                                      </p:tavLst>
                                    </p:anim>
                                    <p:animEffect transition="in" filter="fade">
                                      <p:cBhvr>
                                        <p:cTn id="160" dur="500"/>
                                        <p:tgtEl>
                                          <p:spTgt spid="104"/>
                                        </p:tgtEl>
                                      </p:cBhvr>
                                    </p:animEffect>
                                  </p:childTnLst>
                                </p:cTn>
                              </p:par>
                              <p:par>
                                <p:cTn id="161" presetID="53" presetClass="entr" presetSubtype="16" fill="hold" nodeType="withEffect">
                                  <p:stCondLst>
                                    <p:cond delay="0"/>
                                  </p:stCondLst>
                                  <p:childTnLst>
                                    <p:set>
                                      <p:cBhvr>
                                        <p:cTn id="162" dur="1" fill="hold">
                                          <p:stCondLst>
                                            <p:cond delay="0"/>
                                          </p:stCondLst>
                                        </p:cTn>
                                        <p:tgtEl>
                                          <p:spTgt spid="105"/>
                                        </p:tgtEl>
                                        <p:attrNameLst>
                                          <p:attrName>style.visibility</p:attrName>
                                        </p:attrNameLst>
                                      </p:cBhvr>
                                      <p:to>
                                        <p:strVal val="visible"/>
                                      </p:to>
                                    </p:set>
                                    <p:anim calcmode="lin" valueType="num">
                                      <p:cBhvr>
                                        <p:cTn id="163" dur="500" fill="hold"/>
                                        <p:tgtEl>
                                          <p:spTgt spid="105"/>
                                        </p:tgtEl>
                                        <p:attrNameLst>
                                          <p:attrName>ppt_w</p:attrName>
                                        </p:attrNameLst>
                                      </p:cBhvr>
                                      <p:tavLst>
                                        <p:tav tm="0">
                                          <p:val>
                                            <p:fltVal val="0"/>
                                          </p:val>
                                        </p:tav>
                                        <p:tav tm="100000">
                                          <p:val>
                                            <p:strVal val="#ppt_w"/>
                                          </p:val>
                                        </p:tav>
                                      </p:tavLst>
                                    </p:anim>
                                    <p:anim calcmode="lin" valueType="num">
                                      <p:cBhvr>
                                        <p:cTn id="164" dur="500" fill="hold"/>
                                        <p:tgtEl>
                                          <p:spTgt spid="105"/>
                                        </p:tgtEl>
                                        <p:attrNameLst>
                                          <p:attrName>ppt_h</p:attrName>
                                        </p:attrNameLst>
                                      </p:cBhvr>
                                      <p:tavLst>
                                        <p:tav tm="0">
                                          <p:val>
                                            <p:fltVal val="0"/>
                                          </p:val>
                                        </p:tav>
                                        <p:tav tm="100000">
                                          <p:val>
                                            <p:strVal val="#ppt_h"/>
                                          </p:val>
                                        </p:tav>
                                      </p:tavLst>
                                    </p:anim>
                                    <p:animEffect transition="in" filter="fade">
                                      <p:cBhvr>
                                        <p:cTn id="165" dur="500"/>
                                        <p:tgtEl>
                                          <p:spTgt spid="105"/>
                                        </p:tgtEl>
                                      </p:cBhvr>
                                    </p:animEffect>
                                  </p:childTnLst>
                                </p:cTn>
                              </p:par>
                              <p:par>
                                <p:cTn id="166" presetID="53" presetClass="entr" presetSubtype="16" fill="hold" nodeType="withEffect">
                                  <p:stCondLst>
                                    <p:cond delay="0"/>
                                  </p:stCondLst>
                                  <p:childTnLst>
                                    <p:set>
                                      <p:cBhvr>
                                        <p:cTn id="167" dur="1" fill="hold">
                                          <p:stCondLst>
                                            <p:cond delay="0"/>
                                          </p:stCondLst>
                                        </p:cTn>
                                        <p:tgtEl>
                                          <p:spTgt spid="106"/>
                                        </p:tgtEl>
                                        <p:attrNameLst>
                                          <p:attrName>style.visibility</p:attrName>
                                        </p:attrNameLst>
                                      </p:cBhvr>
                                      <p:to>
                                        <p:strVal val="visible"/>
                                      </p:to>
                                    </p:set>
                                    <p:anim calcmode="lin" valueType="num">
                                      <p:cBhvr>
                                        <p:cTn id="168" dur="500" fill="hold"/>
                                        <p:tgtEl>
                                          <p:spTgt spid="106"/>
                                        </p:tgtEl>
                                        <p:attrNameLst>
                                          <p:attrName>ppt_w</p:attrName>
                                        </p:attrNameLst>
                                      </p:cBhvr>
                                      <p:tavLst>
                                        <p:tav tm="0">
                                          <p:val>
                                            <p:fltVal val="0"/>
                                          </p:val>
                                        </p:tav>
                                        <p:tav tm="100000">
                                          <p:val>
                                            <p:strVal val="#ppt_w"/>
                                          </p:val>
                                        </p:tav>
                                      </p:tavLst>
                                    </p:anim>
                                    <p:anim calcmode="lin" valueType="num">
                                      <p:cBhvr>
                                        <p:cTn id="169" dur="500" fill="hold"/>
                                        <p:tgtEl>
                                          <p:spTgt spid="106"/>
                                        </p:tgtEl>
                                        <p:attrNameLst>
                                          <p:attrName>ppt_h</p:attrName>
                                        </p:attrNameLst>
                                      </p:cBhvr>
                                      <p:tavLst>
                                        <p:tav tm="0">
                                          <p:val>
                                            <p:fltVal val="0"/>
                                          </p:val>
                                        </p:tav>
                                        <p:tav tm="100000">
                                          <p:val>
                                            <p:strVal val="#ppt_h"/>
                                          </p:val>
                                        </p:tav>
                                      </p:tavLst>
                                    </p:anim>
                                    <p:animEffect transition="in" filter="fade">
                                      <p:cBhvr>
                                        <p:cTn id="170" dur="500"/>
                                        <p:tgtEl>
                                          <p:spTgt spid="106"/>
                                        </p:tgtEl>
                                      </p:cBhvr>
                                    </p:animEffect>
                                  </p:childTnLst>
                                </p:cTn>
                              </p:par>
                              <p:par>
                                <p:cTn id="171" presetID="53" presetClass="entr" presetSubtype="16" fill="hold" nodeType="withEffect">
                                  <p:stCondLst>
                                    <p:cond delay="0"/>
                                  </p:stCondLst>
                                  <p:childTnLst>
                                    <p:set>
                                      <p:cBhvr>
                                        <p:cTn id="172" dur="1" fill="hold">
                                          <p:stCondLst>
                                            <p:cond delay="0"/>
                                          </p:stCondLst>
                                        </p:cTn>
                                        <p:tgtEl>
                                          <p:spTgt spid="107"/>
                                        </p:tgtEl>
                                        <p:attrNameLst>
                                          <p:attrName>style.visibility</p:attrName>
                                        </p:attrNameLst>
                                      </p:cBhvr>
                                      <p:to>
                                        <p:strVal val="visible"/>
                                      </p:to>
                                    </p:set>
                                    <p:anim calcmode="lin" valueType="num">
                                      <p:cBhvr>
                                        <p:cTn id="173" dur="500" fill="hold"/>
                                        <p:tgtEl>
                                          <p:spTgt spid="107"/>
                                        </p:tgtEl>
                                        <p:attrNameLst>
                                          <p:attrName>ppt_w</p:attrName>
                                        </p:attrNameLst>
                                      </p:cBhvr>
                                      <p:tavLst>
                                        <p:tav tm="0">
                                          <p:val>
                                            <p:fltVal val="0"/>
                                          </p:val>
                                        </p:tav>
                                        <p:tav tm="100000">
                                          <p:val>
                                            <p:strVal val="#ppt_w"/>
                                          </p:val>
                                        </p:tav>
                                      </p:tavLst>
                                    </p:anim>
                                    <p:anim calcmode="lin" valueType="num">
                                      <p:cBhvr>
                                        <p:cTn id="174" dur="500" fill="hold"/>
                                        <p:tgtEl>
                                          <p:spTgt spid="107"/>
                                        </p:tgtEl>
                                        <p:attrNameLst>
                                          <p:attrName>ppt_h</p:attrName>
                                        </p:attrNameLst>
                                      </p:cBhvr>
                                      <p:tavLst>
                                        <p:tav tm="0">
                                          <p:val>
                                            <p:fltVal val="0"/>
                                          </p:val>
                                        </p:tav>
                                        <p:tav tm="100000">
                                          <p:val>
                                            <p:strVal val="#ppt_h"/>
                                          </p:val>
                                        </p:tav>
                                      </p:tavLst>
                                    </p:anim>
                                    <p:animEffect transition="in" filter="fade">
                                      <p:cBhvr>
                                        <p:cTn id="175" dur="500"/>
                                        <p:tgtEl>
                                          <p:spTgt spid="107"/>
                                        </p:tgtEl>
                                      </p:cBhvr>
                                    </p:animEffect>
                                  </p:childTnLst>
                                </p:cTn>
                              </p:par>
                              <p:par>
                                <p:cTn id="176" presetID="53" presetClass="entr" presetSubtype="16" fill="hold" nodeType="withEffect">
                                  <p:stCondLst>
                                    <p:cond delay="0"/>
                                  </p:stCondLst>
                                  <p:childTnLst>
                                    <p:set>
                                      <p:cBhvr>
                                        <p:cTn id="177" dur="1" fill="hold">
                                          <p:stCondLst>
                                            <p:cond delay="0"/>
                                          </p:stCondLst>
                                        </p:cTn>
                                        <p:tgtEl>
                                          <p:spTgt spid="108"/>
                                        </p:tgtEl>
                                        <p:attrNameLst>
                                          <p:attrName>style.visibility</p:attrName>
                                        </p:attrNameLst>
                                      </p:cBhvr>
                                      <p:to>
                                        <p:strVal val="visible"/>
                                      </p:to>
                                    </p:set>
                                    <p:anim calcmode="lin" valueType="num">
                                      <p:cBhvr>
                                        <p:cTn id="178" dur="500" fill="hold"/>
                                        <p:tgtEl>
                                          <p:spTgt spid="108"/>
                                        </p:tgtEl>
                                        <p:attrNameLst>
                                          <p:attrName>ppt_w</p:attrName>
                                        </p:attrNameLst>
                                      </p:cBhvr>
                                      <p:tavLst>
                                        <p:tav tm="0">
                                          <p:val>
                                            <p:fltVal val="0"/>
                                          </p:val>
                                        </p:tav>
                                        <p:tav tm="100000">
                                          <p:val>
                                            <p:strVal val="#ppt_w"/>
                                          </p:val>
                                        </p:tav>
                                      </p:tavLst>
                                    </p:anim>
                                    <p:anim calcmode="lin" valueType="num">
                                      <p:cBhvr>
                                        <p:cTn id="179" dur="500" fill="hold"/>
                                        <p:tgtEl>
                                          <p:spTgt spid="108"/>
                                        </p:tgtEl>
                                        <p:attrNameLst>
                                          <p:attrName>ppt_h</p:attrName>
                                        </p:attrNameLst>
                                      </p:cBhvr>
                                      <p:tavLst>
                                        <p:tav tm="0">
                                          <p:val>
                                            <p:fltVal val="0"/>
                                          </p:val>
                                        </p:tav>
                                        <p:tav tm="100000">
                                          <p:val>
                                            <p:strVal val="#ppt_h"/>
                                          </p:val>
                                        </p:tav>
                                      </p:tavLst>
                                    </p:anim>
                                    <p:animEffect transition="in" filter="fade">
                                      <p:cBhvr>
                                        <p:cTn id="180" dur="500"/>
                                        <p:tgtEl>
                                          <p:spTgt spid="108"/>
                                        </p:tgtEl>
                                      </p:cBhvr>
                                    </p:animEffect>
                                  </p:childTnLst>
                                </p:cTn>
                              </p:par>
                              <p:par>
                                <p:cTn id="181" presetID="53" presetClass="entr" presetSubtype="16" fill="hold" nodeType="withEffect">
                                  <p:stCondLst>
                                    <p:cond delay="0"/>
                                  </p:stCondLst>
                                  <p:childTnLst>
                                    <p:set>
                                      <p:cBhvr>
                                        <p:cTn id="182" dur="1" fill="hold">
                                          <p:stCondLst>
                                            <p:cond delay="0"/>
                                          </p:stCondLst>
                                        </p:cTn>
                                        <p:tgtEl>
                                          <p:spTgt spid="109"/>
                                        </p:tgtEl>
                                        <p:attrNameLst>
                                          <p:attrName>style.visibility</p:attrName>
                                        </p:attrNameLst>
                                      </p:cBhvr>
                                      <p:to>
                                        <p:strVal val="visible"/>
                                      </p:to>
                                    </p:set>
                                    <p:anim calcmode="lin" valueType="num">
                                      <p:cBhvr>
                                        <p:cTn id="183" dur="500" fill="hold"/>
                                        <p:tgtEl>
                                          <p:spTgt spid="109"/>
                                        </p:tgtEl>
                                        <p:attrNameLst>
                                          <p:attrName>ppt_w</p:attrName>
                                        </p:attrNameLst>
                                      </p:cBhvr>
                                      <p:tavLst>
                                        <p:tav tm="0">
                                          <p:val>
                                            <p:fltVal val="0"/>
                                          </p:val>
                                        </p:tav>
                                        <p:tav tm="100000">
                                          <p:val>
                                            <p:strVal val="#ppt_w"/>
                                          </p:val>
                                        </p:tav>
                                      </p:tavLst>
                                    </p:anim>
                                    <p:anim calcmode="lin" valueType="num">
                                      <p:cBhvr>
                                        <p:cTn id="184" dur="500" fill="hold"/>
                                        <p:tgtEl>
                                          <p:spTgt spid="109"/>
                                        </p:tgtEl>
                                        <p:attrNameLst>
                                          <p:attrName>ppt_h</p:attrName>
                                        </p:attrNameLst>
                                      </p:cBhvr>
                                      <p:tavLst>
                                        <p:tav tm="0">
                                          <p:val>
                                            <p:fltVal val="0"/>
                                          </p:val>
                                        </p:tav>
                                        <p:tav tm="100000">
                                          <p:val>
                                            <p:strVal val="#ppt_h"/>
                                          </p:val>
                                        </p:tav>
                                      </p:tavLst>
                                    </p:anim>
                                    <p:animEffect transition="in" filter="fade">
                                      <p:cBhvr>
                                        <p:cTn id="185" dur="500"/>
                                        <p:tgtEl>
                                          <p:spTgt spid="109"/>
                                        </p:tgtEl>
                                      </p:cBhvr>
                                    </p:animEffect>
                                  </p:childTnLst>
                                </p:cTn>
                              </p:par>
                              <p:par>
                                <p:cTn id="186" presetID="53" presetClass="entr" presetSubtype="16" fill="hold" nodeType="withEffect">
                                  <p:stCondLst>
                                    <p:cond delay="0"/>
                                  </p:stCondLst>
                                  <p:childTnLst>
                                    <p:set>
                                      <p:cBhvr>
                                        <p:cTn id="187" dur="1" fill="hold">
                                          <p:stCondLst>
                                            <p:cond delay="0"/>
                                          </p:stCondLst>
                                        </p:cTn>
                                        <p:tgtEl>
                                          <p:spTgt spid="111"/>
                                        </p:tgtEl>
                                        <p:attrNameLst>
                                          <p:attrName>style.visibility</p:attrName>
                                        </p:attrNameLst>
                                      </p:cBhvr>
                                      <p:to>
                                        <p:strVal val="visible"/>
                                      </p:to>
                                    </p:set>
                                    <p:anim calcmode="lin" valueType="num">
                                      <p:cBhvr>
                                        <p:cTn id="188" dur="500" fill="hold"/>
                                        <p:tgtEl>
                                          <p:spTgt spid="111"/>
                                        </p:tgtEl>
                                        <p:attrNameLst>
                                          <p:attrName>ppt_w</p:attrName>
                                        </p:attrNameLst>
                                      </p:cBhvr>
                                      <p:tavLst>
                                        <p:tav tm="0">
                                          <p:val>
                                            <p:fltVal val="0"/>
                                          </p:val>
                                        </p:tav>
                                        <p:tav tm="100000">
                                          <p:val>
                                            <p:strVal val="#ppt_w"/>
                                          </p:val>
                                        </p:tav>
                                      </p:tavLst>
                                    </p:anim>
                                    <p:anim calcmode="lin" valueType="num">
                                      <p:cBhvr>
                                        <p:cTn id="189" dur="500" fill="hold"/>
                                        <p:tgtEl>
                                          <p:spTgt spid="111"/>
                                        </p:tgtEl>
                                        <p:attrNameLst>
                                          <p:attrName>ppt_h</p:attrName>
                                        </p:attrNameLst>
                                      </p:cBhvr>
                                      <p:tavLst>
                                        <p:tav tm="0">
                                          <p:val>
                                            <p:fltVal val="0"/>
                                          </p:val>
                                        </p:tav>
                                        <p:tav tm="100000">
                                          <p:val>
                                            <p:strVal val="#ppt_h"/>
                                          </p:val>
                                        </p:tav>
                                      </p:tavLst>
                                    </p:anim>
                                    <p:animEffect transition="in" filter="fade">
                                      <p:cBhvr>
                                        <p:cTn id="190" dur="500"/>
                                        <p:tgtEl>
                                          <p:spTgt spid="111"/>
                                        </p:tgtEl>
                                      </p:cBhvr>
                                    </p:animEffect>
                                  </p:childTnLst>
                                </p:cTn>
                              </p:par>
                              <p:par>
                                <p:cTn id="191" presetID="53" presetClass="entr" presetSubtype="16" fill="hold" nodeType="withEffect">
                                  <p:stCondLst>
                                    <p:cond delay="0"/>
                                  </p:stCondLst>
                                  <p:childTnLst>
                                    <p:set>
                                      <p:cBhvr>
                                        <p:cTn id="192" dur="1" fill="hold">
                                          <p:stCondLst>
                                            <p:cond delay="0"/>
                                          </p:stCondLst>
                                        </p:cTn>
                                        <p:tgtEl>
                                          <p:spTgt spid="112"/>
                                        </p:tgtEl>
                                        <p:attrNameLst>
                                          <p:attrName>style.visibility</p:attrName>
                                        </p:attrNameLst>
                                      </p:cBhvr>
                                      <p:to>
                                        <p:strVal val="visible"/>
                                      </p:to>
                                    </p:set>
                                    <p:anim calcmode="lin" valueType="num">
                                      <p:cBhvr>
                                        <p:cTn id="193" dur="500" fill="hold"/>
                                        <p:tgtEl>
                                          <p:spTgt spid="112"/>
                                        </p:tgtEl>
                                        <p:attrNameLst>
                                          <p:attrName>ppt_w</p:attrName>
                                        </p:attrNameLst>
                                      </p:cBhvr>
                                      <p:tavLst>
                                        <p:tav tm="0">
                                          <p:val>
                                            <p:fltVal val="0"/>
                                          </p:val>
                                        </p:tav>
                                        <p:tav tm="100000">
                                          <p:val>
                                            <p:strVal val="#ppt_w"/>
                                          </p:val>
                                        </p:tav>
                                      </p:tavLst>
                                    </p:anim>
                                    <p:anim calcmode="lin" valueType="num">
                                      <p:cBhvr>
                                        <p:cTn id="194" dur="500" fill="hold"/>
                                        <p:tgtEl>
                                          <p:spTgt spid="112"/>
                                        </p:tgtEl>
                                        <p:attrNameLst>
                                          <p:attrName>ppt_h</p:attrName>
                                        </p:attrNameLst>
                                      </p:cBhvr>
                                      <p:tavLst>
                                        <p:tav tm="0">
                                          <p:val>
                                            <p:fltVal val="0"/>
                                          </p:val>
                                        </p:tav>
                                        <p:tav tm="100000">
                                          <p:val>
                                            <p:strVal val="#ppt_h"/>
                                          </p:val>
                                        </p:tav>
                                      </p:tavLst>
                                    </p:anim>
                                    <p:animEffect transition="in" filter="fade">
                                      <p:cBhvr>
                                        <p:cTn id="195" dur="500"/>
                                        <p:tgtEl>
                                          <p:spTgt spid="112"/>
                                        </p:tgtEl>
                                      </p:cBhvr>
                                    </p:animEffect>
                                  </p:childTnLst>
                                </p:cTn>
                              </p:par>
                              <p:par>
                                <p:cTn id="196" presetID="53" presetClass="entr" presetSubtype="16" fill="hold" nodeType="withEffect">
                                  <p:stCondLst>
                                    <p:cond delay="0"/>
                                  </p:stCondLst>
                                  <p:childTnLst>
                                    <p:set>
                                      <p:cBhvr>
                                        <p:cTn id="197" dur="1" fill="hold">
                                          <p:stCondLst>
                                            <p:cond delay="0"/>
                                          </p:stCondLst>
                                        </p:cTn>
                                        <p:tgtEl>
                                          <p:spTgt spid="113"/>
                                        </p:tgtEl>
                                        <p:attrNameLst>
                                          <p:attrName>style.visibility</p:attrName>
                                        </p:attrNameLst>
                                      </p:cBhvr>
                                      <p:to>
                                        <p:strVal val="visible"/>
                                      </p:to>
                                    </p:set>
                                    <p:anim calcmode="lin" valueType="num">
                                      <p:cBhvr>
                                        <p:cTn id="198" dur="500" fill="hold"/>
                                        <p:tgtEl>
                                          <p:spTgt spid="113"/>
                                        </p:tgtEl>
                                        <p:attrNameLst>
                                          <p:attrName>ppt_w</p:attrName>
                                        </p:attrNameLst>
                                      </p:cBhvr>
                                      <p:tavLst>
                                        <p:tav tm="0">
                                          <p:val>
                                            <p:fltVal val="0"/>
                                          </p:val>
                                        </p:tav>
                                        <p:tav tm="100000">
                                          <p:val>
                                            <p:strVal val="#ppt_w"/>
                                          </p:val>
                                        </p:tav>
                                      </p:tavLst>
                                    </p:anim>
                                    <p:anim calcmode="lin" valueType="num">
                                      <p:cBhvr>
                                        <p:cTn id="199" dur="500" fill="hold"/>
                                        <p:tgtEl>
                                          <p:spTgt spid="113"/>
                                        </p:tgtEl>
                                        <p:attrNameLst>
                                          <p:attrName>ppt_h</p:attrName>
                                        </p:attrNameLst>
                                      </p:cBhvr>
                                      <p:tavLst>
                                        <p:tav tm="0">
                                          <p:val>
                                            <p:fltVal val="0"/>
                                          </p:val>
                                        </p:tav>
                                        <p:tav tm="100000">
                                          <p:val>
                                            <p:strVal val="#ppt_h"/>
                                          </p:val>
                                        </p:tav>
                                      </p:tavLst>
                                    </p:anim>
                                    <p:animEffect transition="in" filter="fade">
                                      <p:cBhvr>
                                        <p:cTn id="200" dur="500"/>
                                        <p:tgtEl>
                                          <p:spTgt spid="113"/>
                                        </p:tgtEl>
                                      </p:cBhvr>
                                    </p:animEffect>
                                  </p:childTnLst>
                                </p:cTn>
                              </p:par>
                              <p:par>
                                <p:cTn id="201" presetID="53" presetClass="entr" presetSubtype="16" fill="hold" nodeType="withEffect">
                                  <p:stCondLst>
                                    <p:cond delay="0"/>
                                  </p:stCondLst>
                                  <p:childTnLst>
                                    <p:set>
                                      <p:cBhvr>
                                        <p:cTn id="202" dur="1" fill="hold">
                                          <p:stCondLst>
                                            <p:cond delay="0"/>
                                          </p:stCondLst>
                                        </p:cTn>
                                        <p:tgtEl>
                                          <p:spTgt spid="114"/>
                                        </p:tgtEl>
                                        <p:attrNameLst>
                                          <p:attrName>style.visibility</p:attrName>
                                        </p:attrNameLst>
                                      </p:cBhvr>
                                      <p:to>
                                        <p:strVal val="visible"/>
                                      </p:to>
                                    </p:set>
                                    <p:anim calcmode="lin" valueType="num">
                                      <p:cBhvr>
                                        <p:cTn id="203" dur="500" fill="hold"/>
                                        <p:tgtEl>
                                          <p:spTgt spid="114"/>
                                        </p:tgtEl>
                                        <p:attrNameLst>
                                          <p:attrName>ppt_w</p:attrName>
                                        </p:attrNameLst>
                                      </p:cBhvr>
                                      <p:tavLst>
                                        <p:tav tm="0">
                                          <p:val>
                                            <p:fltVal val="0"/>
                                          </p:val>
                                        </p:tav>
                                        <p:tav tm="100000">
                                          <p:val>
                                            <p:strVal val="#ppt_w"/>
                                          </p:val>
                                        </p:tav>
                                      </p:tavLst>
                                    </p:anim>
                                    <p:anim calcmode="lin" valueType="num">
                                      <p:cBhvr>
                                        <p:cTn id="204" dur="500" fill="hold"/>
                                        <p:tgtEl>
                                          <p:spTgt spid="114"/>
                                        </p:tgtEl>
                                        <p:attrNameLst>
                                          <p:attrName>ppt_h</p:attrName>
                                        </p:attrNameLst>
                                      </p:cBhvr>
                                      <p:tavLst>
                                        <p:tav tm="0">
                                          <p:val>
                                            <p:fltVal val="0"/>
                                          </p:val>
                                        </p:tav>
                                        <p:tav tm="100000">
                                          <p:val>
                                            <p:strVal val="#ppt_h"/>
                                          </p:val>
                                        </p:tav>
                                      </p:tavLst>
                                    </p:anim>
                                    <p:animEffect transition="in" filter="fade">
                                      <p:cBhvr>
                                        <p:cTn id="205" dur="500"/>
                                        <p:tgtEl>
                                          <p:spTgt spid="114"/>
                                        </p:tgtEl>
                                      </p:cBhvr>
                                    </p:animEffect>
                                  </p:childTnLst>
                                </p:cTn>
                              </p:par>
                              <p:par>
                                <p:cTn id="206" presetID="53" presetClass="entr" presetSubtype="16" fill="hold" nodeType="withEffect">
                                  <p:stCondLst>
                                    <p:cond delay="0"/>
                                  </p:stCondLst>
                                  <p:childTnLst>
                                    <p:set>
                                      <p:cBhvr>
                                        <p:cTn id="207" dur="1" fill="hold">
                                          <p:stCondLst>
                                            <p:cond delay="0"/>
                                          </p:stCondLst>
                                        </p:cTn>
                                        <p:tgtEl>
                                          <p:spTgt spid="115"/>
                                        </p:tgtEl>
                                        <p:attrNameLst>
                                          <p:attrName>style.visibility</p:attrName>
                                        </p:attrNameLst>
                                      </p:cBhvr>
                                      <p:to>
                                        <p:strVal val="visible"/>
                                      </p:to>
                                    </p:set>
                                    <p:anim calcmode="lin" valueType="num">
                                      <p:cBhvr>
                                        <p:cTn id="208" dur="500" fill="hold"/>
                                        <p:tgtEl>
                                          <p:spTgt spid="115"/>
                                        </p:tgtEl>
                                        <p:attrNameLst>
                                          <p:attrName>ppt_w</p:attrName>
                                        </p:attrNameLst>
                                      </p:cBhvr>
                                      <p:tavLst>
                                        <p:tav tm="0">
                                          <p:val>
                                            <p:fltVal val="0"/>
                                          </p:val>
                                        </p:tav>
                                        <p:tav tm="100000">
                                          <p:val>
                                            <p:strVal val="#ppt_w"/>
                                          </p:val>
                                        </p:tav>
                                      </p:tavLst>
                                    </p:anim>
                                    <p:anim calcmode="lin" valueType="num">
                                      <p:cBhvr>
                                        <p:cTn id="209" dur="500" fill="hold"/>
                                        <p:tgtEl>
                                          <p:spTgt spid="115"/>
                                        </p:tgtEl>
                                        <p:attrNameLst>
                                          <p:attrName>ppt_h</p:attrName>
                                        </p:attrNameLst>
                                      </p:cBhvr>
                                      <p:tavLst>
                                        <p:tav tm="0">
                                          <p:val>
                                            <p:fltVal val="0"/>
                                          </p:val>
                                        </p:tav>
                                        <p:tav tm="100000">
                                          <p:val>
                                            <p:strVal val="#ppt_h"/>
                                          </p:val>
                                        </p:tav>
                                      </p:tavLst>
                                    </p:anim>
                                    <p:animEffect transition="in" filter="fade">
                                      <p:cBhvr>
                                        <p:cTn id="210" dur="500"/>
                                        <p:tgtEl>
                                          <p:spTgt spid="115"/>
                                        </p:tgtEl>
                                      </p:cBhvr>
                                    </p:animEffect>
                                  </p:childTnLst>
                                </p:cTn>
                              </p:par>
                              <p:par>
                                <p:cTn id="211" presetID="53" presetClass="entr" presetSubtype="16" fill="hold" nodeType="withEffect">
                                  <p:stCondLst>
                                    <p:cond delay="0"/>
                                  </p:stCondLst>
                                  <p:childTnLst>
                                    <p:set>
                                      <p:cBhvr>
                                        <p:cTn id="212" dur="1" fill="hold">
                                          <p:stCondLst>
                                            <p:cond delay="0"/>
                                          </p:stCondLst>
                                        </p:cTn>
                                        <p:tgtEl>
                                          <p:spTgt spid="116"/>
                                        </p:tgtEl>
                                        <p:attrNameLst>
                                          <p:attrName>style.visibility</p:attrName>
                                        </p:attrNameLst>
                                      </p:cBhvr>
                                      <p:to>
                                        <p:strVal val="visible"/>
                                      </p:to>
                                    </p:set>
                                    <p:anim calcmode="lin" valueType="num">
                                      <p:cBhvr>
                                        <p:cTn id="213" dur="500" fill="hold"/>
                                        <p:tgtEl>
                                          <p:spTgt spid="116"/>
                                        </p:tgtEl>
                                        <p:attrNameLst>
                                          <p:attrName>ppt_w</p:attrName>
                                        </p:attrNameLst>
                                      </p:cBhvr>
                                      <p:tavLst>
                                        <p:tav tm="0">
                                          <p:val>
                                            <p:fltVal val="0"/>
                                          </p:val>
                                        </p:tav>
                                        <p:tav tm="100000">
                                          <p:val>
                                            <p:strVal val="#ppt_w"/>
                                          </p:val>
                                        </p:tav>
                                      </p:tavLst>
                                    </p:anim>
                                    <p:anim calcmode="lin" valueType="num">
                                      <p:cBhvr>
                                        <p:cTn id="214" dur="500" fill="hold"/>
                                        <p:tgtEl>
                                          <p:spTgt spid="116"/>
                                        </p:tgtEl>
                                        <p:attrNameLst>
                                          <p:attrName>ppt_h</p:attrName>
                                        </p:attrNameLst>
                                      </p:cBhvr>
                                      <p:tavLst>
                                        <p:tav tm="0">
                                          <p:val>
                                            <p:fltVal val="0"/>
                                          </p:val>
                                        </p:tav>
                                        <p:tav tm="100000">
                                          <p:val>
                                            <p:strVal val="#ppt_h"/>
                                          </p:val>
                                        </p:tav>
                                      </p:tavLst>
                                    </p:anim>
                                    <p:animEffect transition="in" filter="fade">
                                      <p:cBhvr>
                                        <p:cTn id="215" dur="500"/>
                                        <p:tgtEl>
                                          <p:spTgt spid="116"/>
                                        </p:tgtEl>
                                      </p:cBhvr>
                                    </p:animEffect>
                                  </p:childTnLst>
                                </p:cTn>
                              </p:par>
                              <p:par>
                                <p:cTn id="216" presetID="53" presetClass="entr" presetSubtype="16" fill="hold" nodeType="withEffect">
                                  <p:stCondLst>
                                    <p:cond delay="0"/>
                                  </p:stCondLst>
                                  <p:childTnLst>
                                    <p:set>
                                      <p:cBhvr>
                                        <p:cTn id="217" dur="1" fill="hold">
                                          <p:stCondLst>
                                            <p:cond delay="0"/>
                                          </p:stCondLst>
                                        </p:cTn>
                                        <p:tgtEl>
                                          <p:spTgt spid="117"/>
                                        </p:tgtEl>
                                        <p:attrNameLst>
                                          <p:attrName>style.visibility</p:attrName>
                                        </p:attrNameLst>
                                      </p:cBhvr>
                                      <p:to>
                                        <p:strVal val="visible"/>
                                      </p:to>
                                    </p:set>
                                    <p:anim calcmode="lin" valueType="num">
                                      <p:cBhvr>
                                        <p:cTn id="218" dur="500" fill="hold"/>
                                        <p:tgtEl>
                                          <p:spTgt spid="117"/>
                                        </p:tgtEl>
                                        <p:attrNameLst>
                                          <p:attrName>ppt_w</p:attrName>
                                        </p:attrNameLst>
                                      </p:cBhvr>
                                      <p:tavLst>
                                        <p:tav tm="0">
                                          <p:val>
                                            <p:fltVal val="0"/>
                                          </p:val>
                                        </p:tav>
                                        <p:tav tm="100000">
                                          <p:val>
                                            <p:strVal val="#ppt_w"/>
                                          </p:val>
                                        </p:tav>
                                      </p:tavLst>
                                    </p:anim>
                                    <p:anim calcmode="lin" valueType="num">
                                      <p:cBhvr>
                                        <p:cTn id="219" dur="500" fill="hold"/>
                                        <p:tgtEl>
                                          <p:spTgt spid="117"/>
                                        </p:tgtEl>
                                        <p:attrNameLst>
                                          <p:attrName>ppt_h</p:attrName>
                                        </p:attrNameLst>
                                      </p:cBhvr>
                                      <p:tavLst>
                                        <p:tav tm="0">
                                          <p:val>
                                            <p:fltVal val="0"/>
                                          </p:val>
                                        </p:tav>
                                        <p:tav tm="100000">
                                          <p:val>
                                            <p:strVal val="#ppt_h"/>
                                          </p:val>
                                        </p:tav>
                                      </p:tavLst>
                                    </p:anim>
                                    <p:animEffect transition="in" filter="fade">
                                      <p:cBhvr>
                                        <p:cTn id="220" dur="500"/>
                                        <p:tgtEl>
                                          <p:spTgt spid="117"/>
                                        </p:tgtEl>
                                      </p:cBhvr>
                                    </p:animEffect>
                                  </p:childTnLst>
                                </p:cTn>
                              </p:par>
                              <p:par>
                                <p:cTn id="221" presetID="53" presetClass="entr" presetSubtype="16" fill="hold" nodeType="withEffect">
                                  <p:stCondLst>
                                    <p:cond delay="0"/>
                                  </p:stCondLst>
                                  <p:childTnLst>
                                    <p:set>
                                      <p:cBhvr>
                                        <p:cTn id="222" dur="1" fill="hold">
                                          <p:stCondLst>
                                            <p:cond delay="0"/>
                                          </p:stCondLst>
                                        </p:cTn>
                                        <p:tgtEl>
                                          <p:spTgt spid="118"/>
                                        </p:tgtEl>
                                        <p:attrNameLst>
                                          <p:attrName>style.visibility</p:attrName>
                                        </p:attrNameLst>
                                      </p:cBhvr>
                                      <p:to>
                                        <p:strVal val="visible"/>
                                      </p:to>
                                    </p:set>
                                    <p:anim calcmode="lin" valueType="num">
                                      <p:cBhvr>
                                        <p:cTn id="223" dur="500" fill="hold"/>
                                        <p:tgtEl>
                                          <p:spTgt spid="118"/>
                                        </p:tgtEl>
                                        <p:attrNameLst>
                                          <p:attrName>ppt_w</p:attrName>
                                        </p:attrNameLst>
                                      </p:cBhvr>
                                      <p:tavLst>
                                        <p:tav tm="0">
                                          <p:val>
                                            <p:fltVal val="0"/>
                                          </p:val>
                                        </p:tav>
                                        <p:tav tm="100000">
                                          <p:val>
                                            <p:strVal val="#ppt_w"/>
                                          </p:val>
                                        </p:tav>
                                      </p:tavLst>
                                    </p:anim>
                                    <p:anim calcmode="lin" valueType="num">
                                      <p:cBhvr>
                                        <p:cTn id="224" dur="500" fill="hold"/>
                                        <p:tgtEl>
                                          <p:spTgt spid="118"/>
                                        </p:tgtEl>
                                        <p:attrNameLst>
                                          <p:attrName>ppt_h</p:attrName>
                                        </p:attrNameLst>
                                      </p:cBhvr>
                                      <p:tavLst>
                                        <p:tav tm="0">
                                          <p:val>
                                            <p:fltVal val="0"/>
                                          </p:val>
                                        </p:tav>
                                        <p:tav tm="100000">
                                          <p:val>
                                            <p:strVal val="#ppt_h"/>
                                          </p:val>
                                        </p:tav>
                                      </p:tavLst>
                                    </p:anim>
                                    <p:animEffect transition="in" filter="fade">
                                      <p:cBhvr>
                                        <p:cTn id="225" dur="500"/>
                                        <p:tgtEl>
                                          <p:spTgt spid="118"/>
                                        </p:tgtEl>
                                      </p:cBhvr>
                                    </p:animEffect>
                                  </p:childTnLst>
                                </p:cTn>
                              </p:par>
                              <p:par>
                                <p:cTn id="226" presetID="53" presetClass="entr" presetSubtype="16" fill="hold" nodeType="withEffect">
                                  <p:stCondLst>
                                    <p:cond delay="0"/>
                                  </p:stCondLst>
                                  <p:childTnLst>
                                    <p:set>
                                      <p:cBhvr>
                                        <p:cTn id="227" dur="1" fill="hold">
                                          <p:stCondLst>
                                            <p:cond delay="0"/>
                                          </p:stCondLst>
                                        </p:cTn>
                                        <p:tgtEl>
                                          <p:spTgt spid="119"/>
                                        </p:tgtEl>
                                        <p:attrNameLst>
                                          <p:attrName>style.visibility</p:attrName>
                                        </p:attrNameLst>
                                      </p:cBhvr>
                                      <p:to>
                                        <p:strVal val="visible"/>
                                      </p:to>
                                    </p:set>
                                    <p:anim calcmode="lin" valueType="num">
                                      <p:cBhvr>
                                        <p:cTn id="228" dur="500" fill="hold"/>
                                        <p:tgtEl>
                                          <p:spTgt spid="119"/>
                                        </p:tgtEl>
                                        <p:attrNameLst>
                                          <p:attrName>ppt_w</p:attrName>
                                        </p:attrNameLst>
                                      </p:cBhvr>
                                      <p:tavLst>
                                        <p:tav tm="0">
                                          <p:val>
                                            <p:fltVal val="0"/>
                                          </p:val>
                                        </p:tav>
                                        <p:tav tm="100000">
                                          <p:val>
                                            <p:strVal val="#ppt_w"/>
                                          </p:val>
                                        </p:tav>
                                      </p:tavLst>
                                    </p:anim>
                                    <p:anim calcmode="lin" valueType="num">
                                      <p:cBhvr>
                                        <p:cTn id="229" dur="500" fill="hold"/>
                                        <p:tgtEl>
                                          <p:spTgt spid="119"/>
                                        </p:tgtEl>
                                        <p:attrNameLst>
                                          <p:attrName>ppt_h</p:attrName>
                                        </p:attrNameLst>
                                      </p:cBhvr>
                                      <p:tavLst>
                                        <p:tav tm="0">
                                          <p:val>
                                            <p:fltVal val="0"/>
                                          </p:val>
                                        </p:tav>
                                        <p:tav tm="100000">
                                          <p:val>
                                            <p:strVal val="#ppt_h"/>
                                          </p:val>
                                        </p:tav>
                                      </p:tavLst>
                                    </p:anim>
                                    <p:animEffect transition="in" filter="fade">
                                      <p:cBhvr>
                                        <p:cTn id="230" dur="500"/>
                                        <p:tgtEl>
                                          <p:spTgt spid="119"/>
                                        </p:tgtEl>
                                      </p:cBhvr>
                                    </p:animEffect>
                                  </p:childTnLst>
                                </p:cTn>
                              </p:par>
                              <p:par>
                                <p:cTn id="231" presetID="53" presetClass="entr" presetSubtype="16" fill="hold" nodeType="withEffect">
                                  <p:stCondLst>
                                    <p:cond delay="0"/>
                                  </p:stCondLst>
                                  <p:childTnLst>
                                    <p:set>
                                      <p:cBhvr>
                                        <p:cTn id="232" dur="1" fill="hold">
                                          <p:stCondLst>
                                            <p:cond delay="0"/>
                                          </p:stCondLst>
                                        </p:cTn>
                                        <p:tgtEl>
                                          <p:spTgt spid="120"/>
                                        </p:tgtEl>
                                        <p:attrNameLst>
                                          <p:attrName>style.visibility</p:attrName>
                                        </p:attrNameLst>
                                      </p:cBhvr>
                                      <p:to>
                                        <p:strVal val="visible"/>
                                      </p:to>
                                    </p:set>
                                    <p:anim calcmode="lin" valueType="num">
                                      <p:cBhvr>
                                        <p:cTn id="233" dur="500" fill="hold"/>
                                        <p:tgtEl>
                                          <p:spTgt spid="120"/>
                                        </p:tgtEl>
                                        <p:attrNameLst>
                                          <p:attrName>ppt_w</p:attrName>
                                        </p:attrNameLst>
                                      </p:cBhvr>
                                      <p:tavLst>
                                        <p:tav tm="0">
                                          <p:val>
                                            <p:fltVal val="0"/>
                                          </p:val>
                                        </p:tav>
                                        <p:tav tm="100000">
                                          <p:val>
                                            <p:strVal val="#ppt_w"/>
                                          </p:val>
                                        </p:tav>
                                      </p:tavLst>
                                    </p:anim>
                                    <p:anim calcmode="lin" valueType="num">
                                      <p:cBhvr>
                                        <p:cTn id="234" dur="500" fill="hold"/>
                                        <p:tgtEl>
                                          <p:spTgt spid="120"/>
                                        </p:tgtEl>
                                        <p:attrNameLst>
                                          <p:attrName>ppt_h</p:attrName>
                                        </p:attrNameLst>
                                      </p:cBhvr>
                                      <p:tavLst>
                                        <p:tav tm="0">
                                          <p:val>
                                            <p:fltVal val="0"/>
                                          </p:val>
                                        </p:tav>
                                        <p:tav tm="100000">
                                          <p:val>
                                            <p:strVal val="#ppt_h"/>
                                          </p:val>
                                        </p:tav>
                                      </p:tavLst>
                                    </p:anim>
                                    <p:animEffect transition="in" filter="fade">
                                      <p:cBhvr>
                                        <p:cTn id="235" dur="500"/>
                                        <p:tgtEl>
                                          <p:spTgt spid="120"/>
                                        </p:tgtEl>
                                      </p:cBhvr>
                                    </p:animEffect>
                                  </p:childTnLst>
                                </p:cTn>
                              </p:par>
                              <p:par>
                                <p:cTn id="236" presetID="53" presetClass="entr" presetSubtype="16" fill="hold" nodeType="withEffect">
                                  <p:stCondLst>
                                    <p:cond delay="0"/>
                                  </p:stCondLst>
                                  <p:childTnLst>
                                    <p:set>
                                      <p:cBhvr>
                                        <p:cTn id="237" dur="1" fill="hold">
                                          <p:stCondLst>
                                            <p:cond delay="0"/>
                                          </p:stCondLst>
                                        </p:cTn>
                                        <p:tgtEl>
                                          <p:spTgt spid="121"/>
                                        </p:tgtEl>
                                        <p:attrNameLst>
                                          <p:attrName>style.visibility</p:attrName>
                                        </p:attrNameLst>
                                      </p:cBhvr>
                                      <p:to>
                                        <p:strVal val="visible"/>
                                      </p:to>
                                    </p:set>
                                    <p:anim calcmode="lin" valueType="num">
                                      <p:cBhvr>
                                        <p:cTn id="238" dur="500" fill="hold"/>
                                        <p:tgtEl>
                                          <p:spTgt spid="121"/>
                                        </p:tgtEl>
                                        <p:attrNameLst>
                                          <p:attrName>ppt_w</p:attrName>
                                        </p:attrNameLst>
                                      </p:cBhvr>
                                      <p:tavLst>
                                        <p:tav tm="0">
                                          <p:val>
                                            <p:fltVal val="0"/>
                                          </p:val>
                                        </p:tav>
                                        <p:tav tm="100000">
                                          <p:val>
                                            <p:strVal val="#ppt_w"/>
                                          </p:val>
                                        </p:tav>
                                      </p:tavLst>
                                    </p:anim>
                                    <p:anim calcmode="lin" valueType="num">
                                      <p:cBhvr>
                                        <p:cTn id="239" dur="500" fill="hold"/>
                                        <p:tgtEl>
                                          <p:spTgt spid="121"/>
                                        </p:tgtEl>
                                        <p:attrNameLst>
                                          <p:attrName>ppt_h</p:attrName>
                                        </p:attrNameLst>
                                      </p:cBhvr>
                                      <p:tavLst>
                                        <p:tav tm="0">
                                          <p:val>
                                            <p:fltVal val="0"/>
                                          </p:val>
                                        </p:tav>
                                        <p:tav tm="100000">
                                          <p:val>
                                            <p:strVal val="#ppt_h"/>
                                          </p:val>
                                        </p:tav>
                                      </p:tavLst>
                                    </p:anim>
                                    <p:animEffect transition="in" filter="fade">
                                      <p:cBhvr>
                                        <p:cTn id="240" dur="500"/>
                                        <p:tgtEl>
                                          <p:spTgt spid="121"/>
                                        </p:tgtEl>
                                      </p:cBhvr>
                                    </p:animEffect>
                                  </p:childTnLst>
                                </p:cTn>
                              </p:par>
                              <p:par>
                                <p:cTn id="241" presetID="53" presetClass="entr" presetSubtype="16" fill="hold" nodeType="withEffect">
                                  <p:stCondLst>
                                    <p:cond delay="0"/>
                                  </p:stCondLst>
                                  <p:childTnLst>
                                    <p:set>
                                      <p:cBhvr>
                                        <p:cTn id="242" dur="1" fill="hold">
                                          <p:stCondLst>
                                            <p:cond delay="0"/>
                                          </p:stCondLst>
                                        </p:cTn>
                                        <p:tgtEl>
                                          <p:spTgt spid="122"/>
                                        </p:tgtEl>
                                        <p:attrNameLst>
                                          <p:attrName>style.visibility</p:attrName>
                                        </p:attrNameLst>
                                      </p:cBhvr>
                                      <p:to>
                                        <p:strVal val="visible"/>
                                      </p:to>
                                    </p:set>
                                    <p:anim calcmode="lin" valueType="num">
                                      <p:cBhvr>
                                        <p:cTn id="243" dur="500" fill="hold"/>
                                        <p:tgtEl>
                                          <p:spTgt spid="122"/>
                                        </p:tgtEl>
                                        <p:attrNameLst>
                                          <p:attrName>ppt_w</p:attrName>
                                        </p:attrNameLst>
                                      </p:cBhvr>
                                      <p:tavLst>
                                        <p:tav tm="0">
                                          <p:val>
                                            <p:fltVal val="0"/>
                                          </p:val>
                                        </p:tav>
                                        <p:tav tm="100000">
                                          <p:val>
                                            <p:strVal val="#ppt_w"/>
                                          </p:val>
                                        </p:tav>
                                      </p:tavLst>
                                    </p:anim>
                                    <p:anim calcmode="lin" valueType="num">
                                      <p:cBhvr>
                                        <p:cTn id="244" dur="500" fill="hold"/>
                                        <p:tgtEl>
                                          <p:spTgt spid="122"/>
                                        </p:tgtEl>
                                        <p:attrNameLst>
                                          <p:attrName>ppt_h</p:attrName>
                                        </p:attrNameLst>
                                      </p:cBhvr>
                                      <p:tavLst>
                                        <p:tav tm="0">
                                          <p:val>
                                            <p:fltVal val="0"/>
                                          </p:val>
                                        </p:tav>
                                        <p:tav tm="100000">
                                          <p:val>
                                            <p:strVal val="#ppt_h"/>
                                          </p:val>
                                        </p:tav>
                                      </p:tavLst>
                                    </p:anim>
                                    <p:animEffect transition="in" filter="fade">
                                      <p:cBhvr>
                                        <p:cTn id="245" dur="500"/>
                                        <p:tgtEl>
                                          <p:spTgt spid="122"/>
                                        </p:tgtEl>
                                      </p:cBhvr>
                                    </p:animEffect>
                                  </p:childTnLst>
                                </p:cTn>
                              </p:par>
                              <p:par>
                                <p:cTn id="246" presetID="53" presetClass="entr" presetSubtype="16" fill="hold" nodeType="withEffect">
                                  <p:stCondLst>
                                    <p:cond delay="0"/>
                                  </p:stCondLst>
                                  <p:childTnLst>
                                    <p:set>
                                      <p:cBhvr>
                                        <p:cTn id="247" dur="1" fill="hold">
                                          <p:stCondLst>
                                            <p:cond delay="0"/>
                                          </p:stCondLst>
                                        </p:cTn>
                                        <p:tgtEl>
                                          <p:spTgt spid="123"/>
                                        </p:tgtEl>
                                        <p:attrNameLst>
                                          <p:attrName>style.visibility</p:attrName>
                                        </p:attrNameLst>
                                      </p:cBhvr>
                                      <p:to>
                                        <p:strVal val="visible"/>
                                      </p:to>
                                    </p:set>
                                    <p:anim calcmode="lin" valueType="num">
                                      <p:cBhvr>
                                        <p:cTn id="248" dur="500" fill="hold"/>
                                        <p:tgtEl>
                                          <p:spTgt spid="123"/>
                                        </p:tgtEl>
                                        <p:attrNameLst>
                                          <p:attrName>ppt_w</p:attrName>
                                        </p:attrNameLst>
                                      </p:cBhvr>
                                      <p:tavLst>
                                        <p:tav tm="0">
                                          <p:val>
                                            <p:fltVal val="0"/>
                                          </p:val>
                                        </p:tav>
                                        <p:tav tm="100000">
                                          <p:val>
                                            <p:strVal val="#ppt_w"/>
                                          </p:val>
                                        </p:tav>
                                      </p:tavLst>
                                    </p:anim>
                                    <p:anim calcmode="lin" valueType="num">
                                      <p:cBhvr>
                                        <p:cTn id="249" dur="500" fill="hold"/>
                                        <p:tgtEl>
                                          <p:spTgt spid="123"/>
                                        </p:tgtEl>
                                        <p:attrNameLst>
                                          <p:attrName>ppt_h</p:attrName>
                                        </p:attrNameLst>
                                      </p:cBhvr>
                                      <p:tavLst>
                                        <p:tav tm="0">
                                          <p:val>
                                            <p:fltVal val="0"/>
                                          </p:val>
                                        </p:tav>
                                        <p:tav tm="100000">
                                          <p:val>
                                            <p:strVal val="#ppt_h"/>
                                          </p:val>
                                        </p:tav>
                                      </p:tavLst>
                                    </p:anim>
                                    <p:animEffect transition="in" filter="fade">
                                      <p:cBhvr>
                                        <p:cTn id="250" dur="500"/>
                                        <p:tgtEl>
                                          <p:spTgt spid="123"/>
                                        </p:tgtEl>
                                      </p:cBhvr>
                                    </p:animEffect>
                                  </p:childTnLst>
                                </p:cTn>
                              </p:par>
                              <p:par>
                                <p:cTn id="251" presetID="53" presetClass="entr" presetSubtype="16" fill="hold" nodeType="withEffect">
                                  <p:stCondLst>
                                    <p:cond delay="0"/>
                                  </p:stCondLst>
                                  <p:childTnLst>
                                    <p:set>
                                      <p:cBhvr>
                                        <p:cTn id="252" dur="1" fill="hold">
                                          <p:stCondLst>
                                            <p:cond delay="0"/>
                                          </p:stCondLst>
                                        </p:cTn>
                                        <p:tgtEl>
                                          <p:spTgt spid="124"/>
                                        </p:tgtEl>
                                        <p:attrNameLst>
                                          <p:attrName>style.visibility</p:attrName>
                                        </p:attrNameLst>
                                      </p:cBhvr>
                                      <p:to>
                                        <p:strVal val="visible"/>
                                      </p:to>
                                    </p:set>
                                    <p:anim calcmode="lin" valueType="num">
                                      <p:cBhvr>
                                        <p:cTn id="253" dur="500" fill="hold"/>
                                        <p:tgtEl>
                                          <p:spTgt spid="124"/>
                                        </p:tgtEl>
                                        <p:attrNameLst>
                                          <p:attrName>ppt_w</p:attrName>
                                        </p:attrNameLst>
                                      </p:cBhvr>
                                      <p:tavLst>
                                        <p:tav tm="0">
                                          <p:val>
                                            <p:fltVal val="0"/>
                                          </p:val>
                                        </p:tav>
                                        <p:tav tm="100000">
                                          <p:val>
                                            <p:strVal val="#ppt_w"/>
                                          </p:val>
                                        </p:tav>
                                      </p:tavLst>
                                    </p:anim>
                                    <p:anim calcmode="lin" valueType="num">
                                      <p:cBhvr>
                                        <p:cTn id="254" dur="500" fill="hold"/>
                                        <p:tgtEl>
                                          <p:spTgt spid="124"/>
                                        </p:tgtEl>
                                        <p:attrNameLst>
                                          <p:attrName>ppt_h</p:attrName>
                                        </p:attrNameLst>
                                      </p:cBhvr>
                                      <p:tavLst>
                                        <p:tav tm="0">
                                          <p:val>
                                            <p:fltVal val="0"/>
                                          </p:val>
                                        </p:tav>
                                        <p:tav tm="100000">
                                          <p:val>
                                            <p:strVal val="#ppt_h"/>
                                          </p:val>
                                        </p:tav>
                                      </p:tavLst>
                                    </p:anim>
                                    <p:animEffect transition="in" filter="fade">
                                      <p:cBhvr>
                                        <p:cTn id="255" dur="500"/>
                                        <p:tgtEl>
                                          <p:spTgt spid="124"/>
                                        </p:tgtEl>
                                      </p:cBhvr>
                                    </p:animEffect>
                                  </p:childTnLst>
                                </p:cTn>
                              </p:par>
                              <p:par>
                                <p:cTn id="256" presetID="53" presetClass="entr" presetSubtype="16" fill="hold" nodeType="withEffect">
                                  <p:stCondLst>
                                    <p:cond delay="0"/>
                                  </p:stCondLst>
                                  <p:childTnLst>
                                    <p:set>
                                      <p:cBhvr>
                                        <p:cTn id="257" dur="1" fill="hold">
                                          <p:stCondLst>
                                            <p:cond delay="0"/>
                                          </p:stCondLst>
                                        </p:cTn>
                                        <p:tgtEl>
                                          <p:spTgt spid="125"/>
                                        </p:tgtEl>
                                        <p:attrNameLst>
                                          <p:attrName>style.visibility</p:attrName>
                                        </p:attrNameLst>
                                      </p:cBhvr>
                                      <p:to>
                                        <p:strVal val="visible"/>
                                      </p:to>
                                    </p:set>
                                    <p:anim calcmode="lin" valueType="num">
                                      <p:cBhvr>
                                        <p:cTn id="258" dur="500" fill="hold"/>
                                        <p:tgtEl>
                                          <p:spTgt spid="125"/>
                                        </p:tgtEl>
                                        <p:attrNameLst>
                                          <p:attrName>ppt_w</p:attrName>
                                        </p:attrNameLst>
                                      </p:cBhvr>
                                      <p:tavLst>
                                        <p:tav tm="0">
                                          <p:val>
                                            <p:fltVal val="0"/>
                                          </p:val>
                                        </p:tav>
                                        <p:tav tm="100000">
                                          <p:val>
                                            <p:strVal val="#ppt_w"/>
                                          </p:val>
                                        </p:tav>
                                      </p:tavLst>
                                    </p:anim>
                                    <p:anim calcmode="lin" valueType="num">
                                      <p:cBhvr>
                                        <p:cTn id="259" dur="500" fill="hold"/>
                                        <p:tgtEl>
                                          <p:spTgt spid="125"/>
                                        </p:tgtEl>
                                        <p:attrNameLst>
                                          <p:attrName>ppt_h</p:attrName>
                                        </p:attrNameLst>
                                      </p:cBhvr>
                                      <p:tavLst>
                                        <p:tav tm="0">
                                          <p:val>
                                            <p:fltVal val="0"/>
                                          </p:val>
                                        </p:tav>
                                        <p:tav tm="100000">
                                          <p:val>
                                            <p:strVal val="#ppt_h"/>
                                          </p:val>
                                        </p:tav>
                                      </p:tavLst>
                                    </p:anim>
                                    <p:animEffect transition="in" filter="fade">
                                      <p:cBhvr>
                                        <p:cTn id="260" dur="500"/>
                                        <p:tgtEl>
                                          <p:spTgt spid="125"/>
                                        </p:tgtEl>
                                      </p:cBhvr>
                                    </p:animEffect>
                                  </p:childTnLst>
                                </p:cTn>
                              </p:par>
                              <p:par>
                                <p:cTn id="261" presetID="53" presetClass="entr" presetSubtype="16" fill="hold" nodeType="withEffect">
                                  <p:stCondLst>
                                    <p:cond delay="0"/>
                                  </p:stCondLst>
                                  <p:childTnLst>
                                    <p:set>
                                      <p:cBhvr>
                                        <p:cTn id="262" dur="1" fill="hold">
                                          <p:stCondLst>
                                            <p:cond delay="0"/>
                                          </p:stCondLst>
                                        </p:cTn>
                                        <p:tgtEl>
                                          <p:spTgt spid="126"/>
                                        </p:tgtEl>
                                        <p:attrNameLst>
                                          <p:attrName>style.visibility</p:attrName>
                                        </p:attrNameLst>
                                      </p:cBhvr>
                                      <p:to>
                                        <p:strVal val="visible"/>
                                      </p:to>
                                    </p:set>
                                    <p:anim calcmode="lin" valueType="num">
                                      <p:cBhvr>
                                        <p:cTn id="263" dur="500" fill="hold"/>
                                        <p:tgtEl>
                                          <p:spTgt spid="126"/>
                                        </p:tgtEl>
                                        <p:attrNameLst>
                                          <p:attrName>ppt_w</p:attrName>
                                        </p:attrNameLst>
                                      </p:cBhvr>
                                      <p:tavLst>
                                        <p:tav tm="0">
                                          <p:val>
                                            <p:fltVal val="0"/>
                                          </p:val>
                                        </p:tav>
                                        <p:tav tm="100000">
                                          <p:val>
                                            <p:strVal val="#ppt_w"/>
                                          </p:val>
                                        </p:tav>
                                      </p:tavLst>
                                    </p:anim>
                                    <p:anim calcmode="lin" valueType="num">
                                      <p:cBhvr>
                                        <p:cTn id="264" dur="500" fill="hold"/>
                                        <p:tgtEl>
                                          <p:spTgt spid="126"/>
                                        </p:tgtEl>
                                        <p:attrNameLst>
                                          <p:attrName>ppt_h</p:attrName>
                                        </p:attrNameLst>
                                      </p:cBhvr>
                                      <p:tavLst>
                                        <p:tav tm="0">
                                          <p:val>
                                            <p:fltVal val="0"/>
                                          </p:val>
                                        </p:tav>
                                        <p:tav tm="100000">
                                          <p:val>
                                            <p:strVal val="#ppt_h"/>
                                          </p:val>
                                        </p:tav>
                                      </p:tavLst>
                                    </p:anim>
                                    <p:animEffect transition="in" filter="fade">
                                      <p:cBhvr>
                                        <p:cTn id="265" dur="500"/>
                                        <p:tgtEl>
                                          <p:spTgt spid="126"/>
                                        </p:tgtEl>
                                      </p:cBhvr>
                                    </p:animEffect>
                                  </p:childTnLst>
                                </p:cTn>
                              </p:par>
                              <p:par>
                                <p:cTn id="266" presetID="53" presetClass="entr" presetSubtype="16" fill="hold" nodeType="withEffect">
                                  <p:stCondLst>
                                    <p:cond delay="0"/>
                                  </p:stCondLst>
                                  <p:childTnLst>
                                    <p:set>
                                      <p:cBhvr>
                                        <p:cTn id="267" dur="1" fill="hold">
                                          <p:stCondLst>
                                            <p:cond delay="0"/>
                                          </p:stCondLst>
                                        </p:cTn>
                                        <p:tgtEl>
                                          <p:spTgt spid="127"/>
                                        </p:tgtEl>
                                        <p:attrNameLst>
                                          <p:attrName>style.visibility</p:attrName>
                                        </p:attrNameLst>
                                      </p:cBhvr>
                                      <p:to>
                                        <p:strVal val="visible"/>
                                      </p:to>
                                    </p:set>
                                    <p:anim calcmode="lin" valueType="num">
                                      <p:cBhvr>
                                        <p:cTn id="268" dur="500" fill="hold"/>
                                        <p:tgtEl>
                                          <p:spTgt spid="127"/>
                                        </p:tgtEl>
                                        <p:attrNameLst>
                                          <p:attrName>ppt_w</p:attrName>
                                        </p:attrNameLst>
                                      </p:cBhvr>
                                      <p:tavLst>
                                        <p:tav tm="0">
                                          <p:val>
                                            <p:fltVal val="0"/>
                                          </p:val>
                                        </p:tav>
                                        <p:tav tm="100000">
                                          <p:val>
                                            <p:strVal val="#ppt_w"/>
                                          </p:val>
                                        </p:tav>
                                      </p:tavLst>
                                    </p:anim>
                                    <p:anim calcmode="lin" valueType="num">
                                      <p:cBhvr>
                                        <p:cTn id="269" dur="500" fill="hold"/>
                                        <p:tgtEl>
                                          <p:spTgt spid="127"/>
                                        </p:tgtEl>
                                        <p:attrNameLst>
                                          <p:attrName>ppt_h</p:attrName>
                                        </p:attrNameLst>
                                      </p:cBhvr>
                                      <p:tavLst>
                                        <p:tav tm="0">
                                          <p:val>
                                            <p:fltVal val="0"/>
                                          </p:val>
                                        </p:tav>
                                        <p:tav tm="100000">
                                          <p:val>
                                            <p:strVal val="#ppt_h"/>
                                          </p:val>
                                        </p:tav>
                                      </p:tavLst>
                                    </p:anim>
                                    <p:animEffect transition="in" filter="fade">
                                      <p:cBhvr>
                                        <p:cTn id="270" dur="500"/>
                                        <p:tgtEl>
                                          <p:spTgt spid="127"/>
                                        </p:tgtEl>
                                      </p:cBhvr>
                                    </p:animEffect>
                                  </p:childTnLst>
                                </p:cTn>
                              </p:par>
                              <p:par>
                                <p:cTn id="271" presetID="53" presetClass="entr" presetSubtype="16" fill="hold" nodeType="withEffect">
                                  <p:stCondLst>
                                    <p:cond delay="0"/>
                                  </p:stCondLst>
                                  <p:childTnLst>
                                    <p:set>
                                      <p:cBhvr>
                                        <p:cTn id="272" dur="1" fill="hold">
                                          <p:stCondLst>
                                            <p:cond delay="0"/>
                                          </p:stCondLst>
                                        </p:cTn>
                                        <p:tgtEl>
                                          <p:spTgt spid="128"/>
                                        </p:tgtEl>
                                        <p:attrNameLst>
                                          <p:attrName>style.visibility</p:attrName>
                                        </p:attrNameLst>
                                      </p:cBhvr>
                                      <p:to>
                                        <p:strVal val="visible"/>
                                      </p:to>
                                    </p:set>
                                    <p:anim calcmode="lin" valueType="num">
                                      <p:cBhvr>
                                        <p:cTn id="273" dur="500" fill="hold"/>
                                        <p:tgtEl>
                                          <p:spTgt spid="128"/>
                                        </p:tgtEl>
                                        <p:attrNameLst>
                                          <p:attrName>ppt_w</p:attrName>
                                        </p:attrNameLst>
                                      </p:cBhvr>
                                      <p:tavLst>
                                        <p:tav tm="0">
                                          <p:val>
                                            <p:fltVal val="0"/>
                                          </p:val>
                                        </p:tav>
                                        <p:tav tm="100000">
                                          <p:val>
                                            <p:strVal val="#ppt_w"/>
                                          </p:val>
                                        </p:tav>
                                      </p:tavLst>
                                    </p:anim>
                                    <p:anim calcmode="lin" valueType="num">
                                      <p:cBhvr>
                                        <p:cTn id="274" dur="500" fill="hold"/>
                                        <p:tgtEl>
                                          <p:spTgt spid="128"/>
                                        </p:tgtEl>
                                        <p:attrNameLst>
                                          <p:attrName>ppt_h</p:attrName>
                                        </p:attrNameLst>
                                      </p:cBhvr>
                                      <p:tavLst>
                                        <p:tav tm="0">
                                          <p:val>
                                            <p:fltVal val="0"/>
                                          </p:val>
                                        </p:tav>
                                        <p:tav tm="100000">
                                          <p:val>
                                            <p:strVal val="#ppt_h"/>
                                          </p:val>
                                        </p:tav>
                                      </p:tavLst>
                                    </p:anim>
                                    <p:animEffect transition="in" filter="fade">
                                      <p:cBhvr>
                                        <p:cTn id="275" dur="500"/>
                                        <p:tgtEl>
                                          <p:spTgt spid="128"/>
                                        </p:tgtEl>
                                      </p:cBhvr>
                                    </p:animEffect>
                                  </p:childTnLst>
                                </p:cTn>
                              </p:par>
                            </p:childTnLst>
                          </p:cTn>
                        </p:par>
                        <p:par>
                          <p:cTn id="276" fill="hold">
                            <p:stCondLst>
                              <p:cond delay="16250"/>
                            </p:stCondLst>
                            <p:childTnLst>
                              <p:par>
                                <p:cTn id="277" presetID="53" presetClass="entr" presetSubtype="16" fill="hold" nodeType="afterEffect">
                                  <p:stCondLst>
                                    <p:cond delay="0"/>
                                  </p:stCondLst>
                                  <p:childTnLst>
                                    <p:set>
                                      <p:cBhvr>
                                        <p:cTn id="278" dur="1" fill="hold">
                                          <p:stCondLst>
                                            <p:cond delay="0"/>
                                          </p:stCondLst>
                                        </p:cTn>
                                        <p:tgtEl>
                                          <p:spTgt spid="1026"/>
                                        </p:tgtEl>
                                        <p:attrNameLst>
                                          <p:attrName>style.visibility</p:attrName>
                                        </p:attrNameLst>
                                      </p:cBhvr>
                                      <p:to>
                                        <p:strVal val="visible"/>
                                      </p:to>
                                    </p:set>
                                    <p:anim calcmode="lin" valueType="num">
                                      <p:cBhvr>
                                        <p:cTn id="279" dur="500" fill="hold"/>
                                        <p:tgtEl>
                                          <p:spTgt spid="1026"/>
                                        </p:tgtEl>
                                        <p:attrNameLst>
                                          <p:attrName>ppt_w</p:attrName>
                                        </p:attrNameLst>
                                      </p:cBhvr>
                                      <p:tavLst>
                                        <p:tav tm="0">
                                          <p:val>
                                            <p:fltVal val="0"/>
                                          </p:val>
                                        </p:tav>
                                        <p:tav tm="100000">
                                          <p:val>
                                            <p:strVal val="#ppt_w"/>
                                          </p:val>
                                        </p:tav>
                                      </p:tavLst>
                                    </p:anim>
                                    <p:anim calcmode="lin" valueType="num">
                                      <p:cBhvr>
                                        <p:cTn id="280" dur="500" fill="hold"/>
                                        <p:tgtEl>
                                          <p:spTgt spid="1026"/>
                                        </p:tgtEl>
                                        <p:attrNameLst>
                                          <p:attrName>ppt_h</p:attrName>
                                        </p:attrNameLst>
                                      </p:cBhvr>
                                      <p:tavLst>
                                        <p:tav tm="0">
                                          <p:val>
                                            <p:fltVal val="0"/>
                                          </p:val>
                                        </p:tav>
                                        <p:tav tm="100000">
                                          <p:val>
                                            <p:strVal val="#ppt_h"/>
                                          </p:val>
                                        </p:tav>
                                      </p:tavLst>
                                    </p:anim>
                                    <p:animEffect transition="in" filter="fade">
                                      <p:cBhvr>
                                        <p:cTn id="281" dur="500"/>
                                        <p:tgtEl>
                                          <p:spTgt spid="1026"/>
                                        </p:tgtEl>
                                      </p:cBhvr>
                                    </p:animEffect>
                                  </p:childTnLst>
                                </p:cTn>
                              </p:par>
                              <p:par>
                                <p:cTn id="282" presetID="53" presetClass="entr" presetSubtype="16" fill="hold" nodeType="withEffect">
                                  <p:stCondLst>
                                    <p:cond delay="0"/>
                                  </p:stCondLst>
                                  <p:childTnLst>
                                    <p:set>
                                      <p:cBhvr>
                                        <p:cTn id="283" dur="1" fill="hold">
                                          <p:stCondLst>
                                            <p:cond delay="0"/>
                                          </p:stCondLst>
                                        </p:cTn>
                                        <p:tgtEl>
                                          <p:spTgt spid="51"/>
                                        </p:tgtEl>
                                        <p:attrNameLst>
                                          <p:attrName>style.visibility</p:attrName>
                                        </p:attrNameLst>
                                      </p:cBhvr>
                                      <p:to>
                                        <p:strVal val="visible"/>
                                      </p:to>
                                    </p:set>
                                    <p:anim calcmode="lin" valueType="num">
                                      <p:cBhvr>
                                        <p:cTn id="284" dur="500" fill="hold"/>
                                        <p:tgtEl>
                                          <p:spTgt spid="51"/>
                                        </p:tgtEl>
                                        <p:attrNameLst>
                                          <p:attrName>ppt_w</p:attrName>
                                        </p:attrNameLst>
                                      </p:cBhvr>
                                      <p:tavLst>
                                        <p:tav tm="0">
                                          <p:val>
                                            <p:fltVal val="0"/>
                                          </p:val>
                                        </p:tav>
                                        <p:tav tm="100000">
                                          <p:val>
                                            <p:strVal val="#ppt_w"/>
                                          </p:val>
                                        </p:tav>
                                      </p:tavLst>
                                    </p:anim>
                                    <p:anim calcmode="lin" valueType="num">
                                      <p:cBhvr>
                                        <p:cTn id="285" dur="500" fill="hold"/>
                                        <p:tgtEl>
                                          <p:spTgt spid="51"/>
                                        </p:tgtEl>
                                        <p:attrNameLst>
                                          <p:attrName>ppt_h</p:attrName>
                                        </p:attrNameLst>
                                      </p:cBhvr>
                                      <p:tavLst>
                                        <p:tav tm="0">
                                          <p:val>
                                            <p:fltVal val="0"/>
                                          </p:val>
                                        </p:tav>
                                        <p:tav tm="100000">
                                          <p:val>
                                            <p:strVal val="#ppt_h"/>
                                          </p:val>
                                        </p:tav>
                                      </p:tavLst>
                                    </p:anim>
                                    <p:animEffect transition="in" filter="fade">
                                      <p:cBhvr>
                                        <p:cTn id="286" dur="500"/>
                                        <p:tgtEl>
                                          <p:spTgt spid="51"/>
                                        </p:tgtEl>
                                      </p:cBhvr>
                                    </p:animEffect>
                                  </p:childTnLst>
                                </p:cTn>
                              </p:par>
                              <p:par>
                                <p:cTn id="287" presetID="53" presetClass="entr" presetSubtype="16" fill="hold" nodeType="withEffect">
                                  <p:stCondLst>
                                    <p:cond delay="0"/>
                                  </p:stCondLst>
                                  <p:childTnLst>
                                    <p:set>
                                      <p:cBhvr>
                                        <p:cTn id="288" dur="1" fill="hold">
                                          <p:stCondLst>
                                            <p:cond delay="0"/>
                                          </p:stCondLst>
                                        </p:cTn>
                                        <p:tgtEl>
                                          <p:spTgt spid="1034"/>
                                        </p:tgtEl>
                                        <p:attrNameLst>
                                          <p:attrName>style.visibility</p:attrName>
                                        </p:attrNameLst>
                                      </p:cBhvr>
                                      <p:to>
                                        <p:strVal val="visible"/>
                                      </p:to>
                                    </p:set>
                                    <p:anim calcmode="lin" valueType="num">
                                      <p:cBhvr>
                                        <p:cTn id="289" dur="500" fill="hold"/>
                                        <p:tgtEl>
                                          <p:spTgt spid="1034"/>
                                        </p:tgtEl>
                                        <p:attrNameLst>
                                          <p:attrName>ppt_w</p:attrName>
                                        </p:attrNameLst>
                                      </p:cBhvr>
                                      <p:tavLst>
                                        <p:tav tm="0">
                                          <p:val>
                                            <p:fltVal val="0"/>
                                          </p:val>
                                        </p:tav>
                                        <p:tav tm="100000">
                                          <p:val>
                                            <p:strVal val="#ppt_w"/>
                                          </p:val>
                                        </p:tav>
                                      </p:tavLst>
                                    </p:anim>
                                    <p:anim calcmode="lin" valueType="num">
                                      <p:cBhvr>
                                        <p:cTn id="290" dur="500" fill="hold"/>
                                        <p:tgtEl>
                                          <p:spTgt spid="1034"/>
                                        </p:tgtEl>
                                        <p:attrNameLst>
                                          <p:attrName>ppt_h</p:attrName>
                                        </p:attrNameLst>
                                      </p:cBhvr>
                                      <p:tavLst>
                                        <p:tav tm="0">
                                          <p:val>
                                            <p:fltVal val="0"/>
                                          </p:val>
                                        </p:tav>
                                        <p:tav tm="100000">
                                          <p:val>
                                            <p:strVal val="#ppt_h"/>
                                          </p:val>
                                        </p:tav>
                                      </p:tavLst>
                                    </p:anim>
                                    <p:animEffect transition="in" filter="fade">
                                      <p:cBhvr>
                                        <p:cTn id="291" dur="500"/>
                                        <p:tgtEl>
                                          <p:spTgt spid="1034"/>
                                        </p:tgtEl>
                                      </p:cBhvr>
                                    </p:animEffect>
                                  </p:childTnLst>
                                </p:cTn>
                              </p:par>
                              <p:par>
                                <p:cTn id="292" presetID="53" presetClass="entr" presetSubtype="16" fill="hold" nodeType="withEffect">
                                  <p:stCondLst>
                                    <p:cond delay="0"/>
                                  </p:stCondLst>
                                  <p:childTnLst>
                                    <p:set>
                                      <p:cBhvr>
                                        <p:cTn id="293" dur="1" fill="hold">
                                          <p:stCondLst>
                                            <p:cond delay="0"/>
                                          </p:stCondLst>
                                        </p:cTn>
                                        <p:tgtEl>
                                          <p:spTgt spid="49"/>
                                        </p:tgtEl>
                                        <p:attrNameLst>
                                          <p:attrName>style.visibility</p:attrName>
                                        </p:attrNameLst>
                                      </p:cBhvr>
                                      <p:to>
                                        <p:strVal val="visible"/>
                                      </p:to>
                                    </p:set>
                                    <p:anim calcmode="lin" valueType="num">
                                      <p:cBhvr>
                                        <p:cTn id="294" dur="500" fill="hold"/>
                                        <p:tgtEl>
                                          <p:spTgt spid="49"/>
                                        </p:tgtEl>
                                        <p:attrNameLst>
                                          <p:attrName>ppt_w</p:attrName>
                                        </p:attrNameLst>
                                      </p:cBhvr>
                                      <p:tavLst>
                                        <p:tav tm="0">
                                          <p:val>
                                            <p:fltVal val="0"/>
                                          </p:val>
                                        </p:tav>
                                        <p:tav tm="100000">
                                          <p:val>
                                            <p:strVal val="#ppt_w"/>
                                          </p:val>
                                        </p:tav>
                                      </p:tavLst>
                                    </p:anim>
                                    <p:anim calcmode="lin" valueType="num">
                                      <p:cBhvr>
                                        <p:cTn id="295" dur="500" fill="hold"/>
                                        <p:tgtEl>
                                          <p:spTgt spid="49"/>
                                        </p:tgtEl>
                                        <p:attrNameLst>
                                          <p:attrName>ppt_h</p:attrName>
                                        </p:attrNameLst>
                                      </p:cBhvr>
                                      <p:tavLst>
                                        <p:tav tm="0">
                                          <p:val>
                                            <p:fltVal val="0"/>
                                          </p:val>
                                        </p:tav>
                                        <p:tav tm="100000">
                                          <p:val>
                                            <p:strVal val="#ppt_h"/>
                                          </p:val>
                                        </p:tav>
                                      </p:tavLst>
                                    </p:anim>
                                    <p:animEffect transition="in" filter="fade">
                                      <p:cBhvr>
                                        <p:cTn id="296" dur="500"/>
                                        <p:tgtEl>
                                          <p:spTgt spid="49"/>
                                        </p:tgtEl>
                                      </p:cBhvr>
                                    </p:animEffect>
                                  </p:childTnLst>
                                </p:cTn>
                              </p:par>
                              <p:par>
                                <p:cTn id="297" presetID="53" presetClass="entr" presetSubtype="16" fill="hold" nodeType="withEffect">
                                  <p:stCondLst>
                                    <p:cond delay="0"/>
                                  </p:stCondLst>
                                  <p:childTnLst>
                                    <p:set>
                                      <p:cBhvr>
                                        <p:cTn id="298" dur="1" fill="hold">
                                          <p:stCondLst>
                                            <p:cond delay="0"/>
                                          </p:stCondLst>
                                        </p:cTn>
                                        <p:tgtEl>
                                          <p:spTgt spid="50"/>
                                        </p:tgtEl>
                                        <p:attrNameLst>
                                          <p:attrName>style.visibility</p:attrName>
                                        </p:attrNameLst>
                                      </p:cBhvr>
                                      <p:to>
                                        <p:strVal val="visible"/>
                                      </p:to>
                                    </p:set>
                                    <p:anim calcmode="lin" valueType="num">
                                      <p:cBhvr>
                                        <p:cTn id="299" dur="500" fill="hold"/>
                                        <p:tgtEl>
                                          <p:spTgt spid="50"/>
                                        </p:tgtEl>
                                        <p:attrNameLst>
                                          <p:attrName>ppt_w</p:attrName>
                                        </p:attrNameLst>
                                      </p:cBhvr>
                                      <p:tavLst>
                                        <p:tav tm="0">
                                          <p:val>
                                            <p:fltVal val="0"/>
                                          </p:val>
                                        </p:tav>
                                        <p:tav tm="100000">
                                          <p:val>
                                            <p:strVal val="#ppt_w"/>
                                          </p:val>
                                        </p:tav>
                                      </p:tavLst>
                                    </p:anim>
                                    <p:anim calcmode="lin" valueType="num">
                                      <p:cBhvr>
                                        <p:cTn id="300" dur="500" fill="hold"/>
                                        <p:tgtEl>
                                          <p:spTgt spid="50"/>
                                        </p:tgtEl>
                                        <p:attrNameLst>
                                          <p:attrName>ppt_h</p:attrName>
                                        </p:attrNameLst>
                                      </p:cBhvr>
                                      <p:tavLst>
                                        <p:tav tm="0">
                                          <p:val>
                                            <p:fltVal val="0"/>
                                          </p:val>
                                        </p:tav>
                                        <p:tav tm="100000">
                                          <p:val>
                                            <p:strVal val="#ppt_h"/>
                                          </p:val>
                                        </p:tav>
                                      </p:tavLst>
                                    </p:anim>
                                    <p:animEffect transition="in" filter="fade">
                                      <p:cBhvr>
                                        <p:cTn id="301" dur="500"/>
                                        <p:tgtEl>
                                          <p:spTgt spid="50"/>
                                        </p:tgtEl>
                                      </p:cBhvr>
                                    </p:animEffect>
                                  </p:childTnLst>
                                </p:cTn>
                              </p:par>
                              <p:par>
                                <p:cTn id="302" presetID="53" presetClass="entr" presetSubtype="16" fill="hold" nodeType="withEffect">
                                  <p:stCondLst>
                                    <p:cond delay="0"/>
                                  </p:stCondLst>
                                  <p:childTnLst>
                                    <p:set>
                                      <p:cBhvr>
                                        <p:cTn id="303" dur="1" fill="hold">
                                          <p:stCondLst>
                                            <p:cond delay="0"/>
                                          </p:stCondLst>
                                        </p:cTn>
                                        <p:tgtEl>
                                          <p:spTgt spid="1036"/>
                                        </p:tgtEl>
                                        <p:attrNameLst>
                                          <p:attrName>style.visibility</p:attrName>
                                        </p:attrNameLst>
                                      </p:cBhvr>
                                      <p:to>
                                        <p:strVal val="visible"/>
                                      </p:to>
                                    </p:set>
                                    <p:anim calcmode="lin" valueType="num">
                                      <p:cBhvr>
                                        <p:cTn id="304" dur="500" fill="hold"/>
                                        <p:tgtEl>
                                          <p:spTgt spid="1036"/>
                                        </p:tgtEl>
                                        <p:attrNameLst>
                                          <p:attrName>ppt_w</p:attrName>
                                        </p:attrNameLst>
                                      </p:cBhvr>
                                      <p:tavLst>
                                        <p:tav tm="0">
                                          <p:val>
                                            <p:fltVal val="0"/>
                                          </p:val>
                                        </p:tav>
                                        <p:tav tm="100000">
                                          <p:val>
                                            <p:strVal val="#ppt_w"/>
                                          </p:val>
                                        </p:tav>
                                      </p:tavLst>
                                    </p:anim>
                                    <p:anim calcmode="lin" valueType="num">
                                      <p:cBhvr>
                                        <p:cTn id="305" dur="500" fill="hold"/>
                                        <p:tgtEl>
                                          <p:spTgt spid="1036"/>
                                        </p:tgtEl>
                                        <p:attrNameLst>
                                          <p:attrName>ppt_h</p:attrName>
                                        </p:attrNameLst>
                                      </p:cBhvr>
                                      <p:tavLst>
                                        <p:tav tm="0">
                                          <p:val>
                                            <p:fltVal val="0"/>
                                          </p:val>
                                        </p:tav>
                                        <p:tav tm="100000">
                                          <p:val>
                                            <p:strVal val="#ppt_h"/>
                                          </p:val>
                                        </p:tav>
                                      </p:tavLst>
                                    </p:anim>
                                    <p:animEffect transition="in" filter="fade">
                                      <p:cBhvr>
                                        <p:cTn id="306" dur="500"/>
                                        <p:tgtEl>
                                          <p:spTgt spid="1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3" grpId="0"/>
      <p:bldP spid="5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2159</TotalTime>
  <Words>1369</Words>
  <Application>Microsoft Office PowerPoint</Application>
  <PresentationFormat>On-screen Show (4:3)</PresentationFormat>
  <Paragraphs>214</Paragraphs>
  <Slides>21</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Office Theme</vt:lpstr>
      <vt:lpstr>Photo Editor Photo</vt:lpstr>
      <vt:lpstr>An Enduring Presence? Moving beyond single interventions with vulnerable youth</vt:lpstr>
      <vt:lpstr>PowerPoint Presentation</vt:lpstr>
      <vt:lpstr>Patterns of positive development</vt:lpstr>
      <vt:lpstr>Patterns of Positive Development Under Adversity</vt:lpstr>
      <vt:lpstr>PowerPoint Presentation</vt:lpstr>
      <vt:lpstr>PowerPoint Presentation</vt:lpstr>
      <vt:lpstr>PowerPoint Presentation</vt:lpstr>
      <vt:lpstr>Two Studies</vt:lpstr>
      <vt:lpstr>PowerPoint Presentation</vt:lpstr>
      <vt:lpstr>Who are the young people?</vt:lpstr>
      <vt:lpstr>PowerPoint Presentation</vt:lpstr>
      <vt:lpstr>PowerPoint Presentation</vt:lpstr>
      <vt:lpstr>PowerPoint Presentation</vt:lpstr>
      <vt:lpstr>The Role of Consistent Service Quality</vt:lpstr>
      <vt:lpstr>4 Key Messages</vt:lpstr>
      <vt:lpstr>An Enduring Presence</vt:lpstr>
      <vt:lpstr>Observed Neglect</vt:lpstr>
      <vt:lpstr>What could we do differently?</vt:lpstr>
      <vt:lpstr>The Enduring Presence</vt:lpstr>
      <vt:lpstr>Good Practice</vt:lpstr>
      <vt:lpstr>Acknowledgements</vt:lpstr>
    </vt:vector>
  </TitlesOfParts>
  <Company>Massey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Consistent Service Quality Why what you do makes a difference</dc:title>
  <dc:creator>Sanders, Jackie</dc:creator>
  <cp:lastModifiedBy>jsanders</cp:lastModifiedBy>
  <cp:revision>152</cp:revision>
  <dcterms:created xsi:type="dcterms:W3CDTF">2013-03-27T02:52:03Z</dcterms:created>
  <dcterms:modified xsi:type="dcterms:W3CDTF">2014-08-20T02:57:30Z</dcterms:modified>
</cp:coreProperties>
</file>