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6" r:id="rId5"/>
    <p:sldId id="267" r:id="rId6"/>
    <p:sldId id="268" r:id="rId7"/>
    <p:sldId id="269"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84" autoAdjust="0"/>
  </p:normalViewPr>
  <p:slideViewPr>
    <p:cSldViewPr>
      <p:cViewPr>
        <p:scale>
          <a:sx n="125" d="100"/>
          <a:sy n="125" d="100"/>
        </p:scale>
        <p:origin x="-72" y="12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574A93-3D38-40D7-97DD-688511ACA4F9}" type="datetimeFigureOut">
              <a:rPr lang="en-US" smtClean="0"/>
              <a:pPr/>
              <a:t>5/20/2014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574A93-3D38-40D7-97DD-688511ACA4F9}" type="datetimeFigureOut">
              <a:rPr lang="en-US" smtClean="0"/>
              <a:pPr/>
              <a:t>5/20/2014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574A93-3D38-40D7-97DD-688511ACA4F9}" type="datetimeFigureOut">
              <a:rPr lang="en-US" smtClean="0"/>
              <a:pPr/>
              <a:t>5/20/2014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574A93-3D38-40D7-97DD-688511ACA4F9}" type="datetimeFigureOut">
              <a:rPr lang="en-US" smtClean="0"/>
              <a:pPr/>
              <a:t>5/20/2014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574A93-3D38-40D7-97DD-688511ACA4F9}" type="datetimeFigureOut">
              <a:rPr lang="en-US" smtClean="0"/>
              <a:pPr/>
              <a:t>5/20/2014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574A93-3D38-40D7-97DD-688511ACA4F9}" type="datetimeFigureOut">
              <a:rPr lang="en-US" smtClean="0"/>
              <a:pPr/>
              <a:t>5/20/2014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574A93-3D38-40D7-97DD-688511ACA4F9}" type="datetimeFigureOut">
              <a:rPr lang="en-US" smtClean="0"/>
              <a:pPr/>
              <a:t>5/20/2014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574A93-3D38-40D7-97DD-688511ACA4F9}" type="datetimeFigureOut">
              <a:rPr lang="en-US" smtClean="0"/>
              <a:pPr/>
              <a:t>5/20/2014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574A93-3D38-40D7-97DD-688511ACA4F9}" type="datetimeFigureOut">
              <a:rPr lang="en-US" smtClean="0"/>
              <a:pPr/>
              <a:t>5/20/2014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574A93-3D38-40D7-97DD-688511ACA4F9}" type="datetimeFigureOut">
              <a:rPr lang="en-US" smtClean="0"/>
              <a:pPr/>
              <a:t>5/20/2014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574A93-3D38-40D7-97DD-688511ACA4F9}" type="datetimeFigureOut">
              <a:rPr lang="en-US" smtClean="0"/>
              <a:pPr/>
              <a:t>5/20/2014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65BDB3-A999-4198-9B2B-859A9165AA8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574A93-3D38-40D7-97DD-688511ACA4F9}" type="datetimeFigureOut">
              <a:rPr lang="en-US" smtClean="0"/>
              <a:pPr/>
              <a:t>5/20/2014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65BDB3-A999-4198-9B2B-859A9165AA8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16632"/>
            <a:ext cx="7772400" cy="1109985"/>
          </a:xfrm>
        </p:spPr>
        <p:txBody>
          <a:bodyPr>
            <a:normAutofit fontScale="90000"/>
          </a:bodyPr>
          <a:lstStyle/>
          <a:p>
            <a:r>
              <a:rPr lang="en-NZ" sz="3600" dirty="0" smtClean="0">
                <a:latin typeface="Arial" pitchFamily="34" charset="0"/>
                <a:cs typeface="Arial" pitchFamily="34" charset="0"/>
              </a:rPr>
              <a:t>An Enduring Presence</a:t>
            </a:r>
            <a:br>
              <a:rPr lang="en-NZ" sz="3600" dirty="0" smtClean="0">
                <a:latin typeface="Arial" pitchFamily="34" charset="0"/>
                <a:cs typeface="Arial" pitchFamily="34" charset="0"/>
              </a:rPr>
            </a:br>
            <a:r>
              <a:rPr lang="en-NZ" sz="2400" i="1" dirty="0" smtClean="0">
                <a:solidFill>
                  <a:schemeClr val="tx2"/>
                </a:solidFill>
                <a:latin typeface="Arial" pitchFamily="34" charset="0"/>
                <a:cs typeface="Arial" pitchFamily="34" charset="0"/>
              </a:rPr>
              <a:t>moving beyond short, single interventions with vulnerable young people</a:t>
            </a:r>
            <a:endParaRPr lang="en-NZ" sz="2400" i="1" dirty="0">
              <a:solidFill>
                <a:schemeClr val="tx2"/>
              </a:solidFill>
              <a:latin typeface="Arial" pitchFamily="34" charset="0"/>
              <a:cs typeface="Arial" pitchFamily="34" charset="0"/>
            </a:endParaRPr>
          </a:p>
        </p:txBody>
      </p:sp>
      <p:pic>
        <p:nvPicPr>
          <p:cNvPr id="4" name="Picture 6"/>
          <p:cNvPicPr>
            <a:picLocks noChangeAspect="1" noChangeArrowheads="1"/>
          </p:cNvPicPr>
          <p:nvPr/>
        </p:nvPicPr>
        <p:blipFill>
          <a:blip r:embed="rId2" cstate="print"/>
          <a:srcRect/>
          <a:stretch>
            <a:fillRect/>
          </a:stretch>
        </p:blipFill>
        <p:spPr bwMode="auto">
          <a:xfrm>
            <a:off x="2483768" y="1844824"/>
            <a:ext cx="6466687" cy="4176464"/>
          </a:xfrm>
          <a:prstGeom prst="rect">
            <a:avLst/>
          </a:prstGeom>
          <a:noFill/>
          <a:ln w="9525">
            <a:noFill/>
            <a:miter lim="800000"/>
            <a:headEnd/>
            <a:tailEnd/>
          </a:ln>
        </p:spPr>
      </p:pic>
      <p:pic>
        <p:nvPicPr>
          <p:cNvPr id="5" name="Picture 3" descr="D:\emma\Documents\KaboomDesign\CilentWork\Youth Centre (Massey)\Home Page\pathways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6309320"/>
            <a:ext cx="1518165" cy="39903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Massey University"/>
          <p:cNvPicPr>
            <a:picLocks noChangeAspect="1" noChangeArrowheads="1"/>
          </p:cNvPicPr>
          <p:nvPr/>
        </p:nvPicPr>
        <p:blipFill>
          <a:blip r:embed="rId4" cstate="print"/>
          <a:srcRect/>
          <a:stretch>
            <a:fillRect/>
          </a:stretch>
        </p:blipFill>
        <p:spPr bwMode="auto">
          <a:xfrm>
            <a:off x="7380312" y="6502576"/>
            <a:ext cx="1584176" cy="355424"/>
          </a:xfrm>
          <a:prstGeom prst="rect">
            <a:avLst/>
          </a:prstGeom>
          <a:noFill/>
          <a:ln w="9525">
            <a:noFill/>
            <a:miter lim="800000"/>
            <a:headEnd/>
            <a:tailEnd/>
          </a:ln>
        </p:spPr>
      </p:pic>
      <p:sp>
        <p:nvSpPr>
          <p:cNvPr id="8" name="Rectangle 7"/>
          <p:cNvSpPr/>
          <p:nvPr/>
        </p:nvSpPr>
        <p:spPr>
          <a:xfrm>
            <a:off x="0" y="4869160"/>
            <a:ext cx="2483768" cy="923330"/>
          </a:xfrm>
          <a:prstGeom prst="rect">
            <a:avLst/>
          </a:prstGeom>
        </p:spPr>
        <p:txBody>
          <a:bodyPr wrap="square">
            <a:spAutoFit/>
          </a:bodyPr>
          <a:lstStyle/>
          <a:p>
            <a:r>
              <a:rPr lang="en-NZ" sz="700" dirty="0" smtClean="0">
                <a:latin typeface="Calibri" pitchFamily="34" charset="0"/>
              </a:rPr>
              <a:t>With grateful thanks to: </a:t>
            </a:r>
          </a:p>
          <a:p>
            <a:endParaRPr lang="en-NZ" sz="100" dirty="0" smtClean="0">
              <a:latin typeface="Calibri" pitchFamily="34" charset="0"/>
            </a:endParaRPr>
          </a:p>
          <a:p>
            <a:r>
              <a:rPr lang="en-NZ" sz="900" b="1" dirty="0" smtClean="0">
                <a:solidFill>
                  <a:schemeClr val="tx2">
                    <a:lumMod val="75000"/>
                  </a:schemeClr>
                </a:solidFill>
                <a:latin typeface="Calibri" pitchFamily="34" charset="0"/>
              </a:rPr>
              <a:t>The Ministry of Business, Innovation and Employment </a:t>
            </a:r>
          </a:p>
          <a:p>
            <a:r>
              <a:rPr lang="en-NZ" sz="700" dirty="0" smtClean="0">
                <a:latin typeface="Calibri" pitchFamily="34" charset="0"/>
              </a:rPr>
              <a:t>who have  funded the research and to Linda Liebenberg and Mike </a:t>
            </a:r>
            <a:r>
              <a:rPr lang="en-NZ" sz="700" dirty="0" err="1" smtClean="0">
                <a:latin typeface="Calibri" pitchFamily="34" charset="0"/>
              </a:rPr>
              <a:t>Ungar</a:t>
            </a:r>
            <a:r>
              <a:rPr lang="en-NZ" sz="700" dirty="0" smtClean="0">
                <a:latin typeface="Calibri" pitchFamily="34" charset="0"/>
              </a:rPr>
              <a:t> in Canada who conceptualised the original Pathways  study and have supported the development of the research</a:t>
            </a:r>
            <a:r>
              <a:rPr lang="en-NZ" sz="700" dirty="0" smtClean="0">
                <a:solidFill>
                  <a:srgbClr val="000000"/>
                </a:solidFill>
                <a:latin typeface="Calibri" pitchFamily="34" charset="0"/>
              </a:rPr>
              <a:t>.</a:t>
            </a:r>
            <a:endParaRPr lang="en-NZ" sz="700" dirty="0">
              <a:solidFill>
                <a:srgbClr val="000000"/>
              </a:solidFill>
              <a:latin typeface="Calibri" pitchFamily="34" charset="0"/>
            </a:endParaRPr>
          </a:p>
        </p:txBody>
      </p:sp>
      <p:sp>
        <p:nvSpPr>
          <p:cNvPr id="10" name="Rectangle 9"/>
          <p:cNvSpPr/>
          <p:nvPr/>
        </p:nvSpPr>
        <p:spPr>
          <a:xfrm>
            <a:off x="0" y="1340768"/>
            <a:ext cx="3078344" cy="461665"/>
          </a:xfrm>
          <a:prstGeom prst="rect">
            <a:avLst/>
          </a:prstGeom>
        </p:spPr>
        <p:txBody>
          <a:bodyPr wrap="square">
            <a:spAutoFit/>
          </a:bodyPr>
          <a:lstStyle/>
          <a:p>
            <a:r>
              <a:rPr lang="en-NZ" sz="900" b="1" dirty="0" smtClean="0">
                <a:solidFill>
                  <a:schemeClr val="tx2">
                    <a:lumMod val="75000"/>
                  </a:schemeClr>
                </a:solidFill>
                <a:latin typeface="Calibri" pitchFamily="34" charset="0"/>
              </a:rPr>
              <a:t>The Pathways to Resilience Study</a:t>
            </a:r>
          </a:p>
          <a:p>
            <a:r>
              <a:rPr lang="en-NZ" sz="100" b="1" dirty="0">
                <a:latin typeface="Calibri" pitchFamily="34" charset="0"/>
              </a:rPr>
              <a:t> </a:t>
            </a:r>
            <a:endParaRPr lang="en-NZ" sz="100" b="1" dirty="0" smtClean="0">
              <a:latin typeface="Calibri" pitchFamily="34" charset="0"/>
            </a:endParaRPr>
          </a:p>
          <a:p>
            <a:r>
              <a:rPr lang="en-NZ" sz="700" dirty="0" smtClean="0">
                <a:latin typeface="Calibri" pitchFamily="34" charset="0"/>
              </a:rPr>
              <a:t>Robyn Munford</a:t>
            </a:r>
          </a:p>
          <a:p>
            <a:r>
              <a:rPr lang="en-NZ" sz="700" dirty="0" smtClean="0">
                <a:latin typeface="Calibri" pitchFamily="34" charset="0"/>
              </a:rPr>
              <a:t>Jackie Sanders</a:t>
            </a:r>
            <a:endParaRPr lang="en-NZ" sz="700" dirty="0"/>
          </a:p>
        </p:txBody>
      </p:sp>
      <p:sp>
        <p:nvSpPr>
          <p:cNvPr id="9" name="TextBox 8"/>
          <p:cNvSpPr txBox="1"/>
          <p:nvPr/>
        </p:nvSpPr>
        <p:spPr>
          <a:xfrm>
            <a:off x="3635896" y="6381328"/>
            <a:ext cx="3168352" cy="369332"/>
          </a:xfrm>
          <a:prstGeom prst="rect">
            <a:avLst/>
          </a:prstGeom>
          <a:noFill/>
        </p:spPr>
        <p:txBody>
          <a:bodyPr wrap="square" rtlCol="0">
            <a:spAutoFit/>
          </a:bodyPr>
          <a:lstStyle/>
          <a:p>
            <a:r>
              <a:rPr lang="en-NZ" dirty="0" smtClean="0">
                <a:solidFill>
                  <a:schemeClr val="tx2">
                    <a:lumMod val="75000"/>
                  </a:schemeClr>
                </a:solidFill>
                <a:latin typeface="+mj-lt"/>
              </a:rPr>
              <a:t>www.youthsay.co.nz</a:t>
            </a:r>
            <a:endParaRPr lang="en-US" dirty="0">
              <a:solidFill>
                <a:schemeClr val="tx2">
                  <a:lumMod val="75000"/>
                </a:schemeClr>
              </a:solidFill>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NZ" dirty="0" smtClean="0">
                <a:solidFill>
                  <a:schemeClr val="tx2">
                    <a:lumMod val="75000"/>
                  </a:schemeClr>
                </a:solidFill>
              </a:rPr>
              <a:t>Two </a:t>
            </a:r>
            <a:r>
              <a:rPr lang="en-NZ" dirty="0">
                <a:solidFill>
                  <a:schemeClr val="tx2">
                    <a:lumMod val="75000"/>
                  </a:schemeClr>
                </a:solidFill>
              </a:rPr>
              <a:t>Studies</a:t>
            </a:r>
          </a:p>
        </p:txBody>
      </p:sp>
      <p:sp>
        <p:nvSpPr>
          <p:cNvPr id="6" name="TextBox 5"/>
          <p:cNvSpPr txBox="1"/>
          <p:nvPr/>
        </p:nvSpPr>
        <p:spPr>
          <a:xfrm>
            <a:off x="179512" y="2564904"/>
            <a:ext cx="3312368" cy="1569660"/>
          </a:xfrm>
          <a:prstGeom prst="rect">
            <a:avLst/>
          </a:prstGeom>
          <a:noFill/>
        </p:spPr>
        <p:txBody>
          <a:bodyPr wrap="square" rtlCol="0">
            <a:spAutoFit/>
          </a:bodyPr>
          <a:lstStyle/>
          <a:p>
            <a:r>
              <a:rPr lang="en-NZ" sz="3200" dirty="0" smtClean="0">
                <a:solidFill>
                  <a:schemeClr val="tx2">
                    <a:lumMod val="75000"/>
                  </a:schemeClr>
                </a:solidFill>
              </a:rPr>
              <a:t>National sample</a:t>
            </a:r>
          </a:p>
          <a:p>
            <a:r>
              <a:rPr lang="en-NZ" sz="3200" dirty="0" smtClean="0">
                <a:solidFill>
                  <a:schemeClr val="tx2">
                    <a:lumMod val="75000"/>
                  </a:schemeClr>
                </a:solidFill>
              </a:rPr>
              <a:t>Mixed methods</a:t>
            </a:r>
          </a:p>
          <a:p>
            <a:r>
              <a:rPr lang="en-NZ" sz="3200" dirty="0" smtClean="0">
                <a:solidFill>
                  <a:schemeClr val="tx2">
                    <a:lumMod val="75000"/>
                  </a:schemeClr>
                </a:solidFill>
              </a:rPr>
              <a:t>Multi stage</a:t>
            </a:r>
            <a:endParaRPr lang="en-NZ" sz="3200" dirty="0">
              <a:solidFill>
                <a:schemeClr val="tx2">
                  <a:lumMod val="75000"/>
                </a:schemeClr>
              </a:solidFill>
            </a:endParaRPr>
          </a:p>
        </p:txBody>
      </p:sp>
      <p:sp>
        <p:nvSpPr>
          <p:cNvPr id="7" name="TextBox 6"/>
          <p:cNvSpPr txBox="1"/>
          <p:nvPr/>
        </p:nvSpPr>
        <p:spPr>
          <a:xfrm>
            <a:off x="4427984" y="2132856"/>
            <a:ext cx="3888432" cy="1292662"/>
          </a:xfrm>
          <a:prstGeom prst="rect">
            <a:avLst/>
          </a:prstGeom>
          <a:noFill/>
        </p:spPr>
        <p:txBody>
          <a:bodyPr wrap="square">
            <a:spAutoFit/>
          </a:bodyPr>
          <a:lstStyle/>
          <a:p>
            <a:pPr fontAlgn="auto">
              <a:spcBef>
                <a:spcPts val="0"/>
              </a:spcBef>
              <a:spcAft>
                <a:spcPts val="0"/>
              </a:spcAft>
              <a:defRPr/>
            </a:pPr>
            <a:r>
              <a:rPr lang="en-NZ" sz="2400" b="1" dirty="0">
                <a:solidFill>
                  <a:schemeClr val="tx2">
                    <a:lumMod val="75000"/>
                  </a:schemeClr>
                </a:solidFill>
                <a:latin typeface="+mn-lt"/>
              </a:rPr>
              <a:t>Pathways to Resilience</a:t>
            </a:r>
            <a:r>
              <a:rPr lang="en-NZ" sz="2400" dirty="0">
                <a:solidFill>
                  <a:schemeClr val="tx2">
                    <a:lumMod val="75000"/>
                  </a:schemeClr>
                </a:solidFill>
                <a:latin typeface="+mn-lt"/>
              </a:rPr>
              <a:t>.</a:t>
            </a:r>
          </a:p>
          <a:p>
            <a:pPr fontAlgn="auto">
              <a:spcBef>
                <a:spcPts val="0"/>
              </a:spcBef>
              <a:spcAft>
                <a:spcPts val="0"/>
              </a:spcAft>
              <a:defRPr/>
            </a:pPr>
            <a:r>
              <a:rPr lang="en-NZ" dirty="0" smtClean="0">
                <a:solidFill>
                  <a:schemeClr val="tx2">
                    <a:lumMod val="75000"/>
                  </a:schemeClr>
                </a:solidFill>
                <a:latin typeface="+mn-lt"/>
              </a:rPr>
              <a:t>The role of services and resilience in outcomes</a:t>
            </a:r>
            <a:r>
              <a:rPr lang="en-NZ" dirty="0">
                <a:solidFill>
                  <a:schemeClr val="tx2">
                    <a:lumMod val="75000"/>
                  </a:schemeClr>
                </a:solidFill>
                <a:latin typeface="+mn-lt"/>
              </a:rPr>
              <a:t> </a:t>
            </a:r>
            <a:r>
              <a:rPr lang="en-NZ" dirty="0" smtClean="0">
                <a:solidFill>
                  <a:schemeClr val="tx2">
                    <a:lumMod val="75000"/>
                  </a:schemeClr>
                </a:solidFill>
                <a:latin typeface="+mn-lt"/>
              </a:rPr>
              <a:t>for youth at high risk</a:t>
            </a:r>
          </a:p>
          <a:p>
            <a:pPr fontAlgn="auto">
              <a:spcBef>
                <a:spcPts val="0"/>
              </a:spcBef>
              <a:spcAft>
                <a:spcPts val="0"/>
              </a:spcAft>
              <a:defRPr/>
            </a:pPr>
            <a:endParaRPr lang="en-NZ" dirty="0">
              <a:latin typeface="+mn-lt"/>
            </a:endParaRPr>
          </a:p>
        </p:txBody>
      </p:sp>
      <p:sp>
        <p:nvSpPr>
          <p:cNvPr id="8" name="TextBox 5"/>
          <p:cNvSpPr txBox="1">
            <a:spLocks noChangeArrowheads="1"/>
          </p:cNvSpPr>
          <p:nvPr/>
        </p:nvSpPr>
        <p:spPr bwMode="auto">
          <a:xfrm>
            <a:off x="4355976" y="3933056"/>
            <a:ext cx="4608512" cy="1077218"/>
          </a:xfrm>
          <a:prstGeom prst="rect">
            <a:avLst/>
          </a:prstGeom>
          <a:noFill/>
          <a:ln w="9525">
            <a:noFill/>
            <a:miter lim="800000"/>
            <a:headEnd/>
            <a:tailEnd/>
          </a:ln>
        </p:spPr>
        <p:txBody>
          <a:bodyPr wrap="square">
            <a:spAutoFit/>
          </a:bodyPr>
          <a:lstStyle/>
          <a:p>
            <a:r>
              <a:rPr lang="en-NZ" sz="2400" b="1" dirty="0">
                <a:solidFill>
                  <a:schemeClr val="tx2">
                    <a:lumMod val="75000"/>
                  </a:schemeClr>
                </a:solidFill>
                <a:latin typeface="+mn-lt"/>
              </a:rPr>
              <a:t>Youth Transitions.</a:t>
            </a:r>
          </a:p>
          <a:p>
            <a:r>
              <a:rPr lang="en-NZ" sz="2000" dirty="0" smtClean="0">
                <a:solidFill>
                  <a:schemeClr val="tx2">
                    <a:lumMod val="75000"/>
                  </a:schemeClr>
                </a:solidFill>
                <a:latin typeface="Calibri" pitchFamily="34" charset="0"/>
              </a:rPr>
              <a:t>Factors associated with positive transitions to young adulthood for high risk youth</a:t>
            </a:r>
            <a:endParaRPr lang="en-NZ" sz="2000" dirty="0">
              <a:solidFill>
                <a:schemeClr val="tx2">
                  <a:lumMod val="75000"/>
                </a:schemeClr>
              </a:solidFill>
              <a:latin typeface="Calibri" pitchFamily="34" charset="0"/>
            </a:endParaRPr>
          </a:p>
        </p:txBody>
      </p:sp>
      <p:cxnSp>
        <p:nvCxnSpPr>
          <p:cNvPr id="10" name="Straight Arrow Connector 9"/>
          <p:cNvCxnSpPr/>
          <p:nvPr/>
        </p:nvCxnSpPr>
        <p:spPr>
          <a:xfrm flipV="1">
            <a:off x="2915816" y="2492896"/>
            <a:ext cx="1512168"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915816" y="3501008"/>
            <a:ext cx="1368152"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tx2">
                    <a:lumMod val="75000"/>
                  </a:schemeClr>
                </a:solidFill>
              </a:rPr>
              <a:t>Who are the young people?</a:t>
            </a:r>
            <a:endParaRPr lang="en-US" dirty="0">
              <a:solidFill>
                <a:schemeClr val="tx2">
                  <a:lumMod val="75000"/>
                </a:schemeClr>
              </a:solidFill>
            </a:endParaRPr>
          </a:p>
        </p:txBody>
      </p:sp>
      <p:sp>
        <p:nvSpPr>
          <p:cNvPr id="3" name="Content Placeholder 2"/>
          <p:cNvSpPr>
            <a:spLocks noGrp="1"/>
          </p:cNvSpPr>
          <p:nvPr>
            <p:ph idx="1"/>
          </p:nvPr>
        </p:nvSpPr>
        <p:spPr/>
        <p:txBody>
          <a:bodyPr>
            <a:normAutofit fontScale="92500" lnSpcReduction="20000"/>
          </a:bodyPr>
          <a:lstStyle/>
          <a:p>
            <a:pPr marL="0" indent="0">
              <a:buNone/>
            </a:pPr>
            <a:r>
              <a:rPr lang="en-NZ" dirty="0" smtClean="0">
                <a:solidFill>
                  <a:schemeClr val="tx2">
                    <a:lumMod val="75000"/>
                  </a:schemeClr>
                </a:solidFill>
              </a:rPr>
              <a:t>1494 youth in total </a:t>
            </a:r>
            <a:r>
              <a:rPr lang="en-NZ" sz="2200" dirty="0" smtClean="0">
                <a:solidFill>
                  <a:schemeClr val="tx2">
                    <a:lumMod val="75000"/>
                  </a:schemeClr>
                </a:solidFill>
              </a:rPr>
              <a:t>(</a:t>
            </a:r>
            <a:r>
              <a:rPr lang="en-NZ" sz="1900" dirty="0" smtClean="0">
                <a:solidFill>
                  <a:schemeClr val="tx2">
                    <a:lumMod val="75000"/>
                  </a:schemeClr>
                </a:solidFill>
              </a:rPr>
              <a:t>610 vulnerable youth, 886 comparison group)</a:t>
            </a:r>
          </a:p>
          <a:p>
            <a:pPr marL="914400" lvl="2" indent="0">
              <a:buNone/>
            </a:pPr>
            <a:r>
              <a:rPr lang="en-NZ" dirty="0" smtClean="0">
                <a:solidFill>
                  <a:schemeClr val="tx2">
                    <a:lumMod val="75000"/>
                  </a:schemeClr>
                </a:solidFill>
              </a:rPr>
              <a:t>61% male,  39% female</a:t>
            </a:r>
            <a:r>
              <a:rPr lang="en-NZ" sz="2200" dirty="0" smtClean="0">
                <a:solidFill>
                  <a:schemeClr val="tx2">
                    <a:lumMod val="75000"/>
                  </a:schemeClr>
                </a:solidFill>
              </a:rPr>
              <a:t>)</a:t>
            </a:r>
            <a:endParaRPr lang="en-US" sz="2200" dirty="0" smtClean="0">
              <a:solidFill>
                <a:schemeClr val="tx2">
                  <a:lumMod val="75000"/>
                </a:schemeClr>
              </a:solidFill>
            </a:endParaRPr>
          </a:p>
          <a:p>
            <a:pPr marL="0" indent="0">
              <a:buNone/>
            </a:pPr>
            <a:r>
              <a:rPr lang="en-NZ" dirty="0" smtClean="0">
                <a:solidFill>
                  <a:schemeClr val="tx2">
                    <a:lumMod val="75000"/>
                  </a:schemeClr>
                </a:solidFill>
              </a:rPr>
              <a:t>Ethnicity:</a:t>
            </a:r>
          </a:p>
          <a:p>
            <a:pPr marL="914400" lvl="2" indent="0">
              <a:buNone/>
            </a:pPr>
            <a:r>
              <a:rPr lang="en-NZ" dirty="0" smtClean="0">
                <a:solidFill>
                  <a:schemeClr val="tx2">
                    <a:lumMod val="75000"/>
                  </a:schemeClr>
                </a:solidFill>
              </a:rPr>
              <a:t>45% Maori, 18% Pacific, 34% </a:t>
            </a:r>
            <a:r>
              <a:rPr lang="en-NZ" dirty="0" err="1" smtClean="0">
                <a:solidFill>
                  <a:schemeClr val="tx2">
                    <a:lumMod val="75000"/>
                  </a:schemeClr>
                </a:solidFill>
              </a:rPr>
              <a:t>Pakeha</a:t>
            </a:r>
            <a:r>
              <a:rPr lang="en-NZ" dirty="0" smtClean="0">
                <a:solidFill>
                  <a:schemeClr val="tx2">
                    <a:lumMod val="75000"/>
                  </a:schemeClr>
                </a:solidFill>
              </a:rPr>
              <a:t>/other euro, 4% other</a:t>
            </a:r>
            <a:endParaRPr lang="en-US" dirty="0" smtClean="0">
              <a:solidFill>
                <a:schemeClr val="tx2">
                  <a:lumMod val="75000"/>
                </a:schemeClr>
              </a:solidFill>
            </a:endParaRPr>
          </a:p>
          <a:p>
            <a:pPr marL="0" indent="0">
              <a:buNone/>
            </a:pPr>
            <a:r>
              <a:rPr lang="en-NZ" dirty="0" smtClean="0">
                <a:solidFill>
                  <a:schemeClr val="tx2">
                    <a:lumMod val="75000"/>
                  </a:schemeClr>
                </a:solidFill>
              </a:rPr>
              <a:t>Age range </a:t>
            </a:r>
          </a:p>
          <a:p>
            <a:pPr marL="914400" lvl="2" indent="0">
              <a:buNone/>
            </a:pPr>
            <a:r>
              <a:rPr lang="en-NZ" dirty="0" smtClean="0">
                <a:solidFill>
                  <a:schemeClr val="tx2">
                    <a:lumMod val="75000"/>
                  </a:schemeClr>
                </a:solidFill>
              </a:rPr>
              <a:t>12-17 years. Mean age 15.7 years</a:t>
            </a:r>
          </a:p>
          <a:p>
            <a:pPr marL="0" indent="0">
              <a:buNone/>
            </a:pPr>
            <a:r>
              <a:rPr lang="en-NZ" dirty="0" smtClean="0">
                <a:solidFill>
                  <a:schemeClr val="tx2">
                    <a:lumMod val="75000"/>
                  </a:schemeClr>
                </a:solidFill>
              </a:rPr>
              <a:t>Service involvement: 	</a:t>
            </a:r>
          </a:p>
          <a:p>
            <a:pPr marL="914400" lvl="2" indent="0">
              <a:buNone/>
            </a:pPr>
            <a:r>
              <a:rPr lang="en-NZ" dirty="0" smtClean="0">
                <a:solidFill>
                  <a:schemeClr val="tx2">
                    <a:lumMod val="75000"/>
                  </a:schemeClr>
                </a:solidFill>
              </a:rPr>
              <a:t>339 child welfare, </a:t>
            </a:r>
          </a:p>
          <a:p>
            <a:pPr marL="914400" lvl="2" indent="0">
              <a:buNone/>
            </a:pPr>
            <a:r>
              <a:rPr lang="en-NZ" dirty="0" smtClean="0">
                <a:solidFill>
                  <a:schemeClr val="tx2">
                    <a:lumMod val="75000"/>
                  </a:schemeClr>
                </a:solidFill>
              </a:rPr>
              <a:t>642 youth justice, </a:t>
            </a:r>
          </a:p>
          <a:p>
            <a:pPr marL="914400" lvl="2" indent="0">
              <a:buNone/>
            </a:pPr>
            <a:r>
              <a:rPr lang="en-NZ" dirty="0" smtClean="0">
                <a:solidFill>
                  <a:schemeClr val="tx2">
                    <a:lumMod val="75000"/>
                  </a:schemeClr>
                </a:solidFill>
              </a:rPr>
              <a:t>642 alternative education, </a:t>
            </a:r>
          </a:p>
          <a:p>
            <a:pPr marL="914400" lvl="2" indent="0">
              <a:buNone/>
            </a:pPr>
            <a:r>
              <a:rPr lang="en-NZ" dirty="0" smtClean="0">
                <a:solidFill>
                  <a:schemeClr val="tx2">
                    <a:lumMod val="75000"/>
                  </a:schemeClr>
                </a:solidFill>
              </a:rPr>
              <a:t>351 mental health</a:t>
            </a:r>
            <a:endParaRPr lang="en-US" dirty="0" smtClean="0">
              <a:solidFill>
                <a:schemeClr val="tx2">
                  <a:lumMod val="75000"/>
                </a:schemeClr>
              </a:solidFill>
            </a:endParaRP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An enduring presence</a:t>
            </a:r>
            <a:endParaRPr lang="en-NZ" dirty="0"/>
          </a:p>
        </p:txBody>
      </p:sp>
      <p:sp>
        <p:nvSpPr>
          <p:cNvPr id="3" name="Content Placeholder 2"/>
          <p:cNvSpPr>
            <a:spLocks noGrp="1"/>
          </p:cNvSpPr>
          <p:nvPr>
            <p:ph idx="1"/>
          </p:nvPr>
        </p:nvSpPr>
        <p:spPr/>
        <p:txBody>
          <a:bodyPr>
            <a:normAutofit fontScale="77500" lnSpcReduction="20000"/>
          </a:bodyPr>
          <a:lstStyle/>
          <a:p>
            <a:pPr marL="0" indent="0">
              <a:buNone/>
            </a:pPr>
            <a:endParaRPr lang="en-CA" sz="2800" i="1" dirty="0" smtClean="0"/>
          </a:p>
          <a:p>
            <a:pPr marL="0" indent="0">
              <a:buNone/>
            </a:pPr>
            <a:r>
              <a:rPr lang="en-NZ" sz="3600" i="1" dirty="0" smtClean="0"/>
              <a:t>We’re </a:t>
            </a:r>
            <a:r>
              <a:rPr lang="en-NZ" sz="3600" i="1" dirty="0"/>
              <a:t>just the lost generation that had shit parents and are angry at everybody in the world</a:t>
            </a:r>
            <a:r>
              <a:rPr lang="en-NZ" sz="3600" i="1" dirty="0" smtClean="0"/>
              <a:t>.</a:t>
            </a:r>
          </a:p>
          <a:p>
            <a:pPr marL="0" indent="0">
              <a:buNone/>
            </a:pPr>
            <a:endParaRPr lang="en-NZ" sz="3600" i="1" dirty="0"/>
          </a:p>
          <a:p>
            <a:pPr marL="0" indent="0">
              <a:buNone/>
            </a:pPr>
            <a:r>
              <a:rPr lang="en-NZ" sz="3600" i="1" dirty="0"/>
              <a:t>You just have to be there for the person, like the extra mile like how [my social worker] said ‘if you don’t txt me I’ll find you’ and she did find me, took me to [a café]… And she just talked to me and said ‘it’s got to stop’ [drug use] but she talked to me on my level when she was talking to me, she wasn’t talking to me as this person that had to do their job, </a:t>
            </a:r>
            <a:r>
              <a:rPr lang="en-NZ" sz="3600" i="1" dirty="0" smtClean="0"/>
              <a:t>I was real </a:t>
            </a:r>
            <a:r>
              <a:rPr lang="en-NZ" sz="3600" i="1" smtClean="0"/>
              <a:t>to her, it </a:t>
            </a:r>
            <a:r>
              <a:rPr lang="en-NZ" sz="3600" i="1" dirty="0" smtClean="0"/>
              <a:t>helped.</a:t>
            </a:r>
            <a:endParaRPr lang="en-NZ" sz="3600" i="1" dirty="0"/>
          </a:p>
        </p:txBody>
      </p:sp>
    </p:spTree>
    <p:extLst>
      <p:ext uri="{BB962C8B-B14F-4D97-AF65-F5344CB8AC3E}">
        <p14:creationId xmlns:p14="http://schemas.microsoft.com/office/powerpoint/2010/main" val="27221626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Episodic Interventions for chronic problems</a:t>
            </a:r>
            <a:endParaRPr lang="en-NZ" dirty="0"/>
          </a:p>
        </p:txBody>
      </p:sp>
      <p:sp>
        <p:nvSpPr>
          <p:cNvPr id="3" name="Content Placeholder 2"/>
          <p:cNvSpPr>
            <a:spLocks noGrp="1"/>
          </p:cNvSpPr>
          <p:nvPr>
            <p:ph idx="1"/>
          </p:nvPr>
        </p:nvSpPr>
        <p:spPr/>
        <p:txBody>
          <a:bodyPr/>
          <a:lstStyle/>
          <a:p>
            <a:pPr marL="0" indent="0">
              <a:buNone/>
            </a:pPr>
            <a:r>
              <a:rPr lang="en-CA" i="1" dirty="0"/>
              <a:t>It’s pretty much a waste of time for me doing that [telling people what is going on] coz when it comes to services and that, they just </a:t>
            </a:r>
            <a:r>
              <a:rPr lang="en-CA" i="1" dirty="0" err="1"/>
              <a:t>wanna</a:t>
            </a:r>
            <a:r>
              <a:rPr lang="en-CA" i="1" dirty="0"/>
              <a:t> know a little bit then they take you away put you away and then that’s it. File closed. Or we’ll send you back to your family, send you back to drugs and drunks. And then close the file that’s it.</a:t>
            </a:r>
            <a:endParaRPr lang="en-NZ" dirty="0"/>
          </a:p>
          <a:p>
            <a:pPr marL="0" indent="0">
              <a:buNone/>
            </a:pPr>
            <a:endParaRPr lang="en-NZ" dirty="0"/>
          </a:p>
        </p:txBody>
      </p:sp>
    </p:spTree>
    <p:extLst>
      <p:ext uri="{BB962C8B-B14F-4D97-AF65-F5344CB8AC3E}">
        <p14:creationId xmlns:p14="http://schemas.microsoft.com/office/powerpoint/2010/main" val="726170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could we do differently?</a:t>
            </a:r>
            <a:endParaRPr lang="en-NZ" dirty="0"/>
          </a:p>
        </p:txBody>
      </p:sp>
      <p:sp>
        <p:nvSpPr>
          <p:cNvPr id="3" name="Content Placeholder 2"/>
          <p:cNvSpPr>
            <a:spLocks noGrp="1"/>
          </p:cNvSpPr>
          <p:nvPr>
            <p:ph idx="1"/>
          </p:nvPr>
        </p:nvSpPr>
        <p:spPr>
          <a:xfrm>
            <a:off x="457200" y="1600201"/>
            <a:ext cx="8229600" cy="5213175"/>
          </a:xfrm>
        </p:spPr>
        <p:txBody>
          <a:bodyPr>
            <a:noAutofit/>
          </a:bodyPr>
          <a:lstStyle/>
          <a:p>
            <a:pPr marL="0" indent="0">
              <a:buNone/>
            </a:pPr>
            <a:r>
              <a:rPr lang="en-NZ" sz="2000" i="1" dirty="0"/>
              <a:t>She never judged me, I was scared, </a:t>
            </a:r>
            <a:r>
              <a:rPr lang="en-NZ" sz="2000" i="1" dirty="0" smtClean="0"/>
              <a:t>I didn’t </a:t>
            </a:r>
            <a:r>
              <a:rPr lang="en-NZ" sz="2000" i="1" dirty="0"/>
              <a:t>know why I got angry. She just kept seeing me and talking to me about it and I got to understand what was going on. She talked to me heaps, </a:t>
            </a:r>
            <a:r>
              <a:rPr lang="en-NZ" sz="2000" i="1" dirty="0" smtClean="0"/>
              <a:t> she listened to me heaps, [we worked out ]what </a:t>
            </a:r>
            <a:r>
              <a:rPr lang="en-NZ" sz="2000" i="1" dirty="0"/>
              <a:t>I could do like remove myself from situations, stuff like that. </a:t>
            </a:r>
            <a:endParaRPr lang="en-NZ" sz="2000" dirty="0"/>
          </a:p>
          <a:p>
            <a:pPr marL="0" indent="0">
              <a:buNone/>
            </a:pPr>
            <a:endParaRPr lang="en-NZ" sz="2000" i="1" dirty="0" smtClean="0"/>
          </a:p>
          <a:p>
            <a:pPr marL="0" indent="0">
              <a:buNone/>
            </a:pPr>
            <a:endParaRPr lang="en-NZ" sz="2000" i="1" dirty="0" smtClean="0"/>
          </a:p>
          <a:p>
            <a:pPr marL="0" indent="0">
              <a:buNone/>
            </a:pPr>
            <a:r>
              <a:rPr lang="en-NZ" sz="2000" i="1" dirty="0" smtClean="0"/>
              <a:t>First </a:t>
            </a:r>
            <a:r>
              <a:rPr lang="en-NZ" sz="2000" i="1" dirty="0"/>
              <a:t>I went to the GP and then to CAFS then the social worker got me to go to counselling and she took me there. I wouldn’t have gone otherwise. She was always there when I needed someone to talk to and she helped me understand what was going on for me</a:t>
            </a:r>
            <a:r>
              <a:rPr lang="en-NZ" sz="2000" i="1" dirty="0" smtClean="0"/>
              <a:t>.</a:t>
            </a:r>
          </a:p>
          <a:p>
            <a:pPr marL="0" indent="0">
              <a:buNone/>
            </a:pPr>
            <a:endParaRPr lang="en-NZ" sz="2000" i="1" dirty="0" smtClean="0"/>
          </a:p>
          <a:p>
            <a:pPr marL="0" indent="0">
              <a:buNone/>
            </a:pPr>
            <a:endParaRPr lang="en-NZ" sz="2000" i="1" dirty="0" smtClean="0"/>
          </a:p>
          <a:p>
            <a:pPr marL="0" indent="0">
              <a:buNone/>
            </a:pPr>
            <a:r>
              <a:rPr lang="en-NZ" sz="2000" i="1" dirty="0" smtClean="0"/>
              <a:t>I </a:t>
            </a:r>
            <a:r>
              <a:rPr lang="en-NZ" sz="2000" i="1" dirty="0"/>
              <a:t>saw them every week and they sometimes would come to my meetings with me (with other workers), they would stand up for me and have a talk and yeah that helped me. </a:t>
            </a:r>
            <a:endParaRPr lang="en-NZ" sz="2000" dirty="0"/>
          </a:p>
          <a:p>
            <a:pPr marL="0" indent="0">
              <a:buNone/>
            </a:pPr>
            <a:endParaRPr lang="en-NZ" sz="2000" dirty="0"/>
          </a:p>
          <a:p>
            <a:pPr marL="0" indent="0">
              <a:buNone/>
            </a:pPr>
            <a:endParaRPr lang="en-NZ" sz="2000" dirty="0"/>
          </a:p>
        </p:txBody>
      </p:sp>
    </p:spTree>
    <p:extLst>
      <p:ext uri="{BB962C8B-B14F-4D97-AF65-F5344CB8AC3E}">
        <p14:creationId xmlns:p14="http://schemas.microsoft.com/office/powerpoint/2010/main" val="724023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628800"/>
            <a:ext cx="8229600" cy="2736304"/>
          </a:xfrm>
        </p:spPr>
        <p:txBody>
          <a:bodyPr/>
          <a:lstStyle/>
          <a:p>
            <a:pPr marL="514350" indent="-514350">
              <a:buFont typeface="+mj-lt"/>
              <a:buAutoNum type="arabicPeriod"/>
            </a:pPr>
            <a:r>
              <a:rPr lang="en-NZ" dirty="0" smtClean="0"/>
              <a:t>Ecological approaches</a:t>
            </a:r>
          </a:p>
          <a:p>
            <a:pPr marL="514350" indent="-514350">
              <a:buFont typeface="+mj-lt"/>
              <a:buAutoNum type="arabicPeriod"/>
            </a:pPr>
            <a:r>
              <a:rPr lang="en-NZ" dirty="0" smtClean="0"/>
              <a:t>Engaged, responsive, respectful and reliable</a:t>
            </a:r>
          </a:p>
          <a:p>
            <a:pPr marL="514350" indent="-514350">
              <a:buFont typeface="+mj-lt"/>
              <a:buAutoNum type="arabicPeriod"/>
            </a:pPr>
            <a:r>
              <a:rPr lang="en-NZ" dirty="0" smtClean="0"/>
              <a:t>Youth focused inter-professional practice</a:t>
            </a:r>
          </a:p>
          <a:p>
            <a:pPr marL="0" indent="0">
              <a:buNone/>
            </a:pPr>
            <a:endParaRPr lang="en-NZ" dirty="0"/>
          </a:p>
        </p:txBody>
      </p:sp>
    </p:spTree>
    <p:extLst>
      <p:ext uri="{BB962C8B-B14F-4D97-AF65-F5344CB8AC3E}">
        <p14:creationId xmlns:p14="http://schemas.microsoft.com/office/powerpoint/2010/main" val="32261355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tx2">
                    <a:lumMod val="75000"/>
                  </a:schemeClr>
                </a:solidFill>
              </a:rPr>
              <a:t>So, in conclusion......</a:t>
            </a:r>
            <a:endParaRPr lang="en-US" dirty="0">
              <a:solidFill>
                <a:schemeClr val="tx2">
                  <a:lumMod val="75000"/>
                </a:schemeClr>
              </a:solidFill>
            </a:endParaRPr>
          </a:p>
        </p:txBody>
      </p:sp>
      <p:sp>
        <p:nvSpPr>
          <p:cNvPr id="3" name="Content Placeholder 2"/>
          <p:cNvSpPr>
            <a:spLocks noGrp="1"/>
          </p:cNvSpPr>
          <p:nvPr>
            <p:ph idx="1"/>
          </p:nvPr>
        </p:nvSpPr>
        <p:spPr/>
        <p:txBody>
          <a:bodyPr>
            <a:normAutofit fontScale="55000" lnSpcReduction="20000"/>
          </a:bodyPr>
          <a:lstStyle/>
          <a:p>
            <a:pPr>
              <a:buNone/>
            </a:pPr>
            <a:r>
              <a:rPr lang="en-NZ" b="1" dirty="0" smtClean="0">
                <a:solidFill>
                  <a:schemeClr val="accent2">
                    <a:lumMod val="75000"/>
                  </a:schemeClr>
                </a:solidFill>
                <a:latin typeface="Arial" pitchFamily="34" charset="0"/>
                <a:cs typeface="Arial" pitchFamily="34" charset="0"/>
              </a:rPr>
              <a:t>Why What You Do Makes A Difference</a:t>
            </a:r>
          </a:p>
          <a:p>
            <a:pPr>
              <a:buNone/>
            </a:pPr>
            <a:endParaRPr lang="en-NZ" sz="2000" b="1" i="1" dirty="0" smtClean="0">
              <a:solidFill>
                <a:schemeClr val="accent2">
                  <a:lumMod val="75000"/>
                </a:schemeClr>
              </a:solidFill>
              <a:latin typeface="Arial" pitchFamily="34" charset="0"/>
              <a:cs typeface="Arial" pitchFamily="34" charset="0"/>
            </a:endParaRPr>
          </a:p>
          <a:p>
            <a:pPr>
              <a:spcAft>
                <a:spcPts val="600"/>
              </a:spcAft>
            </a:pPr>
            <a:r>
              <a:rPr lang="en-CA" kern="0" dirty="0" smtClean="0">
                <a:solidFill>
                  <a:srgbClr val="002060"/>
                </a:solidFill>
                <a:effectLst/>
                <a:latin typeface="Franklin Gothic Book" pitchFamily="34" charset="0"/>
                <a:cs typeface="Arial" pitchFamily="34" charset="0"/>
              </a:rPr>
              <a:t>Consistent service quality was associated better resilience, improved outcomes and lower risk.</a:t>
            </a:r>
          </a:p>
          <a:p>
            <a:pPr>
              <a:spcAft>
                <a:spcPts val="600"/>
              </a:spcAft>
            </a:pPr>
            <a:r>
              <a:rPr lang="en-CA" kern="0" dirty="0" smtClean="0">
                <a:solidFill>
                  <a:srgbClr val="002060"/>
                </a:solidFill>
                <a:effectLst/>
                <a:latin typeface="Franklin Gothic Book" pitchFamily="34" charset="0"/>
                <a:cs typeface="Arial" pitchFamily="34" charset="0"/>
              </a:rPr>
              <a:t>Highest risk youth were most likely to experience services negatively.</a:t>
            </a:r>
          </a:p>
          <a:p>
            <a:pPr>
              <a:spcAft>
                <a:spcPts val="600"/>
              </a:spcAft>
            </a:pPr>
            <a:r>
              <a:rPr lang="en-CA" kern="0" dirty="0" smtClean="0">
                <a:solidFill>
                  <a:srgbClr val="002060"/>
                </a:solidFill>
                <a:effectLst/>
                <a:latin typeface="Franklin Gothic Book" pitchFamily="34" charset="0"/>
                <a:cs typeface="Arial" pitchFamily="34" charset="0"/>
              </a:rPr>
              <a:t>For two measures, consistent quality was associated with outcomes that were similar to those of Comparison Group youth.</a:t>
            </a:r>
          </a:p>
          <a:p>
            <a:pPr>
              <a:spcAft>
                <a:spcPts val="600"/>
              </a:spcAft>
            </a:pPr>
            <a:r>
              <a:rPr lang="en-CA" kern="0" dirty="0" smtClean="0">
                <a:solidFill>
                  <a:srgbClr val="002060"/>
                </a:solidFill>
                <a:effectLst/>
                <a:latin typeface="Franklin Gothic Book" pitchFamily="34" charset="0"/>
                <a:cs typeface="Arial" pitchFamily="34" charset="0"/>
              </a:rPr>
              <a:t>How services are delivered makes a difference - respectful, tuned into youth circumstances, empowering, opportunities to exercise agency.</a:t>
            </a:r>
          </a:p>
          <a:p>
            <a:pPr>
              <a:spcAft>
                <a:spcPts val="600"/>
              </a:spcAft>
            </a:pPr>
            <a:r>
              <a:rPr lang="en-CA" kern="0" dirty="0" smtClean="0">
                <a:solidFill>
                  <a:srgbClr val="002060"/>
                </a:solidFill>
                <a:effectLst/>
                <a:latin typeface="Franklin Gothic Book" pitchFamily="34" charset="0"/>
                <a:cs typeface="Arial" pitchFamily="34" charset="0"/>
              </a:rPr>
              <a:t>What each provider does makes a difference – one quality service was better than no quality services for some but not all outcomes, therefore..</a:t>
            </a:r>
          </a:p>
          <a:p>
            <a:pPr>
              <a:spcAft>
                <a:spcPts val="600"/>
              </a:spcAft>
            </a:pPr>
            <a:r>
              <a:rPr lang="en-CA" kern="0" dirty="0" smtClean="0">
                <a:solidFill>
                  <a:srgbClr val="002060"/>
                </a:solidFill>
                <a:effectLst/>
                <a:latin typeface="Franklin Gothic Book" pitchFamily="34" charset="0"/>
                <a:cs typeface="Arial" pitchFamily="34" charset="0"/>
              </a:rPr>
              <a:t>Services cannot compensate for each other, what each practitioner does makes a difference.</a:t>
            </a:r>
          </a:p>
          <a:p>
            <a:pPr>
              <a:spcAft>
                <a:spcPts val="600"/>
              </a:spcAft>
            </a:pPr>
            <a:r>
              <a:rPr lang="en-CA" kern="0" dirty="0" smtClean="0">
                <a:solidFill>
                  <a:srgbClr val="002060"/>
                </a:solidFill>
                <a:effectLst/>
                <a:latin typeface="Franklin Gothic Book" pitchFamily="34" charset="0"/>
                <a:cs typeface="Arial" pitchFamily="34" charset="0"/>
              </a:rPr>
              <a:t>The challenge for services is to work together using youth development principles – these are associated with better outcomes</a:t>
            </a:r>
            <a:r>
              <a:rPr lang="en-CA" kern="0" dirty="0" smtClean="0">
                <a:effectLst/>
                <a:latin typeface="Arial" pitchFamily="34" charset="0"/>
                <a:cs typeface="Arial" pitchFamily="34" charset="0"/>
              </a:rPr>
              <a:t>.</a:t>
            </a:r>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850106"/>
          </a:xfrm>
        </p:spPr>
        <p:txBody>
          <a:bodyPr>
            <a:normAutofit/>
          </a:bodyPr>
          <a:lstStyle/>
          <a:p>
            <a:r>
              <a:rPr lang="en-NZ" sz="3600" dirty="0" smtClean="0"/>
              <a:t>Acknowledgements</a:t>
            </a:r>
            <a:endParaRPr lang="en-NZ" sz="3600" dirty="0"/>
          </a:p>
        </p:txBody>
      </p:sp>
      <p:sp>
        <p:nvSpPr>
          <p:cNvPr id="3" name="Content Placeholder 2"/>
          <p:cNvSpPr>
            <a:spLocks noGrp="1"/>
          </p:cNvSpPr>
          <p:nvPr>
            <p:ph idx="1"/>
          </p:nvPr>
        </p:nvSpPr>
        <p:spPr>
          <a:xfrm>
            <a:off x="395536" y="980728"/>
            <a:ext cx="8229600" cy="1656184"/>
          </a:xfrm>
        </p:spPr>
        <p:txBody>
          <a:bodyPr>
            <a:normAutofit fontScale="25000" lnSpcReduction="20000"/>
          </a:bodyPr>
          <a:lstStyle/>
          <a:p>
            <a:pPr marL="0" indent="0">
              <a:buNone/>
            </a:pPr>
            <a:r>
              <a:rPr lang="en-NZ" dirty="0" smtClean="0"/>
              <a:t>We would like to thank all the young people who have participated in this study and taken the time to share their experiences with us. They have been generous in their time and in the effort they have put into answering a complex questionnaire. Many of the youth who participated in this research also nominated an adult who knew a lot about them (PMK) who we could interview. We would like to thank all the PMK who generously gave their time to this study.   </a:t>
            </a:r>
          </a:p>
          <a:p>
            <a:pPr marL="0" indent="0">
              <a:buNone/>
            </a:pPr>
            <a:endParaRPr lang="en-NZ" dirty="0" smtClean="0"/>
          </a:p>
          <a:p>
            <a:pPr marL="0" indent="0">
              <a:buNone/>
            </a:pPr>
            <a:r>
              <a:rPr lang="en-NZ" dirty="0" smtClean="0"/>
              <a:t>The following individuals and organisations have provided intensive support to us at various points in the study. Professor Michael Ungar and Dr Linda Liebenberg at the Resilience Research Centre based at Dalhousie University in Halifax Canada provided the methodologies and research materials and supported us in applying their ground-breaking Canadian study in New Zealand. They have provided enormous amounts of ongoing support to the project. </a:t>
            </a:r>
            <a:r>
              <a:rPr lang="en-NZ" dirty="0" err="1" smtClean="0"/>
              <a:t>Kāpiti</a:t>
            </a:r>
            <a:r>
              <a:rPr lang="en-NZ" dirty="0" smtClean="0"/>
              <a:t> Youth Support (KYS) and particularly </a:t>
            </a:r>
            <a:r>
              <a:rPr lang="en-NZ" dirty="0" err="1" smtClean="0"/>
              <a:t>Raechel</a:t>
            </a:r>
            <a:r>
              <a:rPr lang="en-NZ" dirty="0" smtClean="0"/>
              <a:t> the Manager and Briar the social worker, Presbyterian Support Upper South Island, and in particular Sue Quinn, the Highbury </a:t>
            </a:r>
            <a:r>
              <a:rPr lang="en-NZ" dirty="0" err="1" smtClean="0"/>
              <a:t>Whānau</a:t>
            </a:r>
            <a:r>
              <a:rPr lang="en-NZ" dirty="0" smtClean="0"/>
              <a:t> Centre and particularly Michelle Swain and </a:t>
            </a:r>
            <a:r>
              <a:rPr lang="en-NZ" dirty="0" err="1" smtClean="0"/>
              <a:t>Anjali</a:t>
            </a:r>
            <a:r>
              <a:rPr lang="en-NZ" dirty="0" smtClean="0"/>
              <a:t> Butler,  Pete Butler and his team at START, Youth Transitions in </a:t>
            </a:r>
            <a:r>
              <a:rPr lang="en-NZ" dirty="0" err="1" smtClean="0"/>
              <a:t>Palmerston</a:t>
            </a:r>
            <a:r>
              <a:rPr lang="en-NZ" dirty="0" smtClean="0"/>
              <a:t> North. Special thanks to Barbara, Vicki and the team at Otago Youth Wellness Trust who provided assistance and support to the Dunedin research team for the duration of the study. The Ministry of Social Development, and particularly Child Youth and Family Services, The Families Commission, as well as the Department of Corrections also provided ongoing support at various stages in the research which would like to acknowledge. We also acknowledge the contribution of the Victoria University Research Trust and its staff; The Donald Beasley Institute; </a:t>
            </a:r>
            <a:r>
              <a:rPr lang="en-NZ" dirty="0" err="1" smtClean="0"/>
              <a:t>Youthline</a:t>
            </a:r>
            <a:r>
              <a:rPr lang="en-NZ" dirty="0" smtClean="0"/>
              <a:t> Auckland and Otago University. Finally, we would like to thank and acknowledge the Ministry of Business Innovation and Employment for funding this research  </a:t>
            </a:r>
          </a:p>
          <a:p>
            <a:pPr marL="0" indent="0">
              <a:buNone/>
            </a:pPr>
            <a:endParaRPr lang="en-NZ" dirty="0" smtClean="0"/>
          </a:p>
          <a:p>
            <a:pPr marL="0" indent="0">
              <a:buNone/>
            </a:pPr>
            <a:r>
              <a:rPr lang="en-NZ" dirty="0" smtClean="0"/>
              <a:t>In addition to this many organisations across the country supported the research at various stages in its development and we would like to thank them for everything they have done to contribute to the research:</a:t>
            </a:r>
          </a:p>
          <a:p>
            <a:pPr>
              <a:buNone/>
            </a:pPr>
            <a:r>
              <a:rPr lang="en-NZ" dirty="0" smtClean="0"/>
              <a:t> </a:t>
            </a:r>
          </a:p>
          <a:p>
            <a:pPr>
              <a:buNone/>
            </a:pPr>
            <a:r>
              <a:rPr lang="en-NZ" dirty="0" smtClean="0"/>
              <a:t> </a:t>
            </a:r>
          </a:p>
          <a:p>
            <a:pPr>
              <a:buNone/>
            </a:pPr>
            <a:endParaRPr lang="en-NZ" dirty="0"/>
          </a:p>
        </p:txBody>
      </p:sp>
      <p:graphicFrame>
        <p:nvGraphicFramePr>
          <p:cNvPr id="4" name="Table 3"/>
          <p:cNvGraphicFramePr>
            <a:graphicFrameLocks noGrp="1"/>
          </p:cNvGraphicFramePr>
          <p:nvPr/>
        </p:nvGraphicFramePr>
        <p:xfrm>
          <a:off x="1691680" y="2924944"/>
          <a:ext cx="5433954" cy="3735328"/>
        </p:xfrm>
        <a:graphic>
          <a:graphicData uri="http://schemas.openxmlformats.org/drawingml/2006/table">
            <a:tbl>
              <a:tblPr/>
              <a:tblGrid>
                <a:gridCol w="2716977"/>
                <a:gridCol w="2716977"/>
              </a:tblGrid>
              <a:tr h="3735328">
                <a:tc>
                  <a:txBody>
                    <a:bodyPr/>
                    <a:lstStyle/>
                    <a:p>
                      <a:pPr>
                        <a:spcAft>
                          <a:spcPts val="0"/>
                        </a:spcAft>
                      </a:pPr>
                      <a:r>
                        <a:rPr lang="en-NZ" sz="1000" dirty="0">
                          <a:latin typeface="Times New Roman"/>
                          <a:ea typeface="Calibri"/>
                        </a:rPr>
                        <a:t>Adventure Development Ltd</a:t>
                      </a:r>
                    </a:p>
                    <a:p>
                      <a:pPr>
                        <a:spcAft>
                          <a:spcPts val="0"/>
                        </a:spcAft>
                      </a:pPr>
                      <a:r>
                        <a:rPr lang="en-NZ" sz="1000" dirty="0">
                          <a:latin typeface="Times New Roman"/>
                          <a:ea typeface="Calibri"/>
                        </a:rPr>
                        <a:t>Mt Cargill Trust</a:t>
                      </a:r>
                    </a:p>
                    <a:p>
                      <a:pPr>
                        <a:spcAft>
                          <a:spcPts val="0"/>
                        </a:spcAft>
                      </a:pPr>
                      <a:r>
                        <a:rPr lang="en-NZ" sz="1000" dirty="0">
                          <a:latin typeface="Times New Roman"/>
                          <a:ea typeface="Calibri"/>
                        </a:rPr>
                        <a:t>London House Learning Centre</a:t>
                      </a:r>
                    </a:p>
                    <a:p>
                      <a:pPr>
                        <a:spcAft>
                          <a:spcPts val="0"/>
                        </a:spcAft>
                      </a:pPr>
                      <a:r>
                        <a:rPr lang="en-NZ" sz="1000" dirty="0">
                          <a:latin typeface="Times New Roman"/>
                          <a:ea typeface="Calibri"/>
                        </a:rPr>
                        <a:t>Te </a:t>
                      </a:r>
                      <a:r>
                        <a:rPr lang="en-NZ" sz="1000" dirty="0" err="1">
                          <a:latin typeface="Times New Roman"/>
                          <a:ea typeface="Calibri"/>
                        </a:rPr>
                        <a:t>Hou</a:t>
                      </a:r>
                      <a:r>
                        <a:rPr lang="en-NZ" sz="1000" dirty="0">
                          <a:latin typeface="Times New Roman"/>
                          <a:ea typeface="Calibri"/>
                        </a:rPr>
                        <a:t> </a:t>
                      </a:r>
                      <a:r>
                        <a:rPr lang="en-NZ" sz="1000" dirty="0" err="1">
                          <a:latin typeface="Times New Roman"/>
                          <a:ea typeface="Calibri"/>
                        </a:rPr>
                        <a:t>Ora</a:t>
                      </a:r>
                      <a:r>
                        <a:rPr lang="en-NZ" sz="1000" dirty="0">
                          <a:latin typeface="Times New Roman"/>
                          <a:ea typeface="Calibri"/>
                        </a:rPr>
                        <a:t> </a:t>
                      </a:r>
                      <a:r>
                        <a:rPr lang="en-NZ" sz="1000" dirty="0" err="1">
                          <a:latin typeface="Times New Roman"/>
                          <a:ea typeface="Calibri"/>
                        </a:rPr>
                        <a:t>Whanau</a:t>
                      </a:r>
                      <a:r>
                        <a:rPr lang="en-NZ" sz="1000" dirty="0">
                          <a:latin typeface="Times New Roman"/>
                          <a:ea typeface="Calibri"/>
                        </a:rPr>
                        <a:t> Services</a:t>
                      </a:r>
                    </a:p>
                    <a:p>
                      <a:pPr>
                        <a:spcAft>
                          <a:spcPts val="0"/>
                        </a:spcAft>
                      </a:pPr>
                      <a:r>
                        <a:rPr lang="en-NZ" sz="1000" dirty="0">
                          <a:latin typeface="Times New Roman"/>
                          <a:ea typeface="Calibri"/>
                        </a:rPr>
                        <a:t>Mirror Services </a:t>
                      </a:r>
                      <a:r>
                        <a:rPr lang="en-NZ" sz="1000" dirty="0" err="1">
                          <a:latin typeface="Times New Roman"/>
                          <a:ea typeface="Calibri"/>
                        </a:rPr>
                        <a:t>Whakāta</a:t>
                      </a:r>
                      <a:r>
                        <a:rPr lang="en-NZ" sz="1000" dirty="0">
                          <a:latin typeface="Times New Roman"/>
                          <a:ea typeface="Calibri"/>
                        </a:rPr>
                        <a:t> </a:t>
                      </a:r>
                      <a:r>
                        <a:rPr lang="en-NZ" sz="1000" dirty="0" err="1">
                          <a:latin typeface="Times New Roman"/>
                          <a:ea typeface="Calibri"/>
                        </a:rPr>
                        <a:t>Tohu</a:t>
                      </a:r>
                      <a:r>
                        <a:rPr lang="en-NZ" sz="1000" dirty="0">
                          <a:latin typeface="Times New Roman"/>
                          <a:ea typeface="Calibri"/>
                        </a:rPr>
                        <a:t> </a:t>
                      </a:r>
                      <a:r>
                        <a:rPr lang="en-NZ" sz="1000" dirty="0" err="1">
                          <a:latin typeface="Times New Roman"/>
                          <a:ea typeface="Calibri"/>
                        </a:rPr>
                        <a:t>Tohu</a:t>
                      </a:r>
                      <a:r>
                        <a:rPr lang="en-NZ" sz="1000" dirty="0">
                          <a:latin typeface="Times New Roman"/>
                          <a:ea typeface="Calibri"/>
                        </a:rPr>
                        <a:t> </a:t>
                      </a:r>
                    </a:p>
                    <a:p>
                      <a:pPr>
                        <a:spcAft>
                          <a:spcPts val="0"/>
                        </a:spcAft>
                      </a:pPr>
                      <a:r>
                        <a:rPr lang="en-NZ" sz="1000" dirty="0" err="1">
                          <a:latin typeface="Times New Roman"/>
                          <a:ea typeface="Calibri"/>
                        </a:rPr>
                        <a:t>Kokiri</a:t>
                      </a:r>
                      <a:r>
                        <a:rPr lang="en-NZ" sz="1000" dirty="0">
                          <a:latin typeface="Times New Roman"/>
                          <a:ea typeface="Calibri"/>
                        </a:rPr>
                        <a:t> Training Centre</a:t>
                      </a:r>
                    </a:p>
                    <a:p>
                      <a:pPr>
                        <a:spcAft>
                          <a:spcPts val="0"/>
                        </a:spcAft>
                      </a:pPr>
                      <a:r>
                        <a:rPr lang="en-NZ" sz="1000" dirty="0" err="1">
                          <a:latin typeface="Times New Roman"/>
                          <a:ea typeface="Calibri"/>
                        </a:rPr>
                        <a:t>Corstorphine</a:t>
                      </a:r>
                      <a:r>
                        <a:rPr lang="en-NZ" sz="1000" dirty="0">
                          <a:latin typeface="Times New Roman"/>
                          <a:ea typeface="Calibri"/>
                        </a:rPr>
                        <a:t> Baptist Community Trust</a:t>
                      </a:r>
                    </a:p>
                    <a:p>
                      <a:pPr>
                        <a:spcAft>
                          <a:spcPts val="0"/>
                        </a:spcAft>
                      </a:pPr>
                      <a:r>
                        <a:rPr lang="en-NZ" sz="1000" dirty="0">
                          <a:latin typeface="Times New Roman"/>
                          <a:ea typeface="Calibri"/>
                        </a:rPr>
                        <a:t>Presbyterian Support Otago Family Works </a:t>
                      </a:r>
                      <a:r>
                        <a:rPr lang="en-NZ" sz="1000" dirty="0" err="1">
                          <a:latin typeface="Times New Roman"/>
                          <a:ea typeface="Calibri"/>
                        </a:rPr>
                        <a:t>YouthGrow</a:t>
                      </a:r>
                      <a:r>
                        <a:rPr lang="en-NZ" sz="1000" dirty="0">
                          <a:latin typeface="Times New Roman"/>
                          <a:ea typeface="Calibri"/>
                        </a:rPr>
                        <a:t> and Buddy Programme</a:t>
                      </a:r>
                    </a:p>
                    <a:p>
                      <a:pPr>
                        <a:spcAft>
                          <a:spcPts val="0"/>
                        </a:spcAft>
                      </a:pPr>
                      <a:r>
                        <a:rPr lang="en-NZ" sz="1000" dirty="0" err="1">
                          <a:latin typeface="Times New Roman"/>
                          <a:ea typeface="Calibri"/>
                        </a:rPr>
                        <a:t>Presybterian</a:t>
                      </a:r>
                      <a:r>
                        <a:rPr lang="en-NZ" sz="1000" dirty="0">
                          <a:latin typeface="Times New Roman"/>
                          <a:ea typeface="Calibri"/>
                        </a:rPr>
                        <a:t> Support Upper South Island, Christchurch</a:t>
                      </a:r>
                    </a:p>
                    <a:p>
                      <a:pPr>
                        <a:spcAft>
                          <a:spcPts val="0"/>
                        </a:spcAft>
                      </a:pPr>
                      <a:r>
                        <a:rPr lang="en-NZ" sz="1000" dirty="0">
                          <a:latin typeface="Times New Roman"/>
                          <a:ea typeface="Calibri"/>
                        </a:rPr>
                        <a:t>Cafe for Youth Health </a:t>
                      </a:r>
                      <a:r>
                        <a:rPr lang="en-NZ" sz="1000" dirty="0" err="1">
                          <a:latin typeface="Times New Roman"/>
                          <a:ea typeface="Calibri"/>
                        </a:rPr>
                        <a:t>Taupo</a:t>
                      </a:r>
                      <a:r>
                        <a:rPr lang="en-NZ" sz="1000" dirty="0">
                          <a:latin typeface="Times New Roman"/>
                          <a:ea typeface="Calibri"/>
                        </a:rPr>
                        <a:t> </a:t>
                      </a:r>
                    </a:p>
                    <a:p>
                      <a:pPr>
                        <a:spcAft>
                          <a:spcPts val="0"/>
                        </a:spcAft>
                      </a:pPr>
                      <a:r>
                        <a:rPr lang="en-NZ" sz="1000" dirty="0">
                          <a:latin typeface="Times New Roman"/>
                          <a:ea typeface="Calibri"/>
                        </a:rPr>
                        <a:t>AIMHI Alternative Education Consortium</a:t>
                      </a:r>
                    </a:p>
                    <a:p>
                      <a:pPr>
                        <a:spcAft>
                          <a:spcPts val="0"/>
                        </a:spcAft>
                      </a:pPr>
                      <a:r>
                        <a:rPr lang="en-NZ" sz="1000" dirty="0">
                          <a:latin typeface="Times New Roman"/>
                          <a:ea typeface="Calibri"/>
                        </a:rPr>
                        <a:t>Auckland Central Alternative Education Consortium</a:t>
                      </a:r>
                    </a:p>
                    <a:p>
                      <a:pPr>
                        <a:spcAft>
                          <a:spcPts val="0"/>
                        </a:spcAft>
                      </a:pPr>
                      <a:r>
                        <a:rPr lang="en-NZ" sz="1000" dirty="0">
                          <a:latin typeface="Times New Roman"/>
                          <a:ea typeface="Calibri"/>
                        </a:rPr>
                        <a:t>Best Training</a:t>
                      </a:r>
                    </a:p>
                    <a:p>
                      <a:pPr>
                        <a:spcAft>
                          <a:spcPts val="0"/>
                        </a:spcAft>
                      </a:pPr>
                      <a:r>
                        <a:rPr lang="en-NZ" sz="1000" dirty="0" err="1">
                          <a:latin typeface="Times New Roman"/>
                          <a:ea typeface="Calibri"/>
                        </a:rPr>
                        <a:t>Bluelight</a:t>
                      </a:r>
                      <a:r>
                        <a:rPr lang="en-NZ" sz="1000" dirty="0">
                          <a:latin typeface="Times New Roman"/>
                          <a:ea typeface="Calibri"/>
                        </a:rPr>
                        <a:t> </a:t>
                      </a:r>
                    </a:p>
                    <a:p>
                      <a:pPr>
                        <a:spcAft>
                          <a:spcPts val="0"/>
                        </a:spcAft>
                      </a:pPr>
                      <a:r>
                        <a:rPr lang="en-NZ" sz="1000" dirty="0" err="1">
                          <a:latin typeface="Times New Roman"/>
                          <a:ea typeface="Calibri"/>
                        </a:rPr>
                        <a:t>Dingwall</a:t>
                      </a:r>
                      <a:r>
                        <a:rPr lang="en-NZ" sz="1000" dirty="0">
                          <a:latin typeface="Times New Roman"/>
                          <a:ea typeface="Calibri"/>
                        </a:rPr>
                        <a:t> Trust </a:t>
                      </a:r>
                    </a:p>
                    <a:p>
                      <a:pPr>
                        <a:spcAft>
                          <a:spcPts val="0"/>
                        </a:spcAft>
                      </a:pPr>
                      <a:r>
                        <a:rPr lang="en-NZ" sz="1000" dirty="0">
                          <a:latin typeface="Times New Roman"/>
                          <a:ea typeface="Calibri"/>
                        </a:rPr>
                        <a:t>Genesis Project</a:t>
                      </a:r>
                    </a:p>
                    <a:p>
                      <a:pPr>
                        <a:spcAft>
                          <a:spcPts val="0"/>
                        </a:spcAft>
                      </a:pPr>
                      <a:r>
                        <a:rPr lang="en-NZ" sz="1000" dirty="0">
                          <a:latin typeface="Times New Roman"/>
                          <a:ea typeface="Calibri"/>
                        </a:rPr>
                        <a:t>Martin </a:t>
                      </a:r>
                      <a:r>
                        <a:rPr lang="en-NZ" sz="1000" dirty="0" err="1">
                          <a:latin typeface="Times New Roman"/>
                          <a:ea typeface="Calibri"/>
                        </a:rPr>
                        <a:t>Hautus</a:t>
                      </a:r>
                      <a:r>
                        <a:rPr lang="en-NZ" sz="1000" dirty="0">
                          <a:latin typeface="Times New Roman"/>
                          <a:ea typeface="Calibri"/>
                        </a:rPr>
                        <a:t> Institute</a:t>
                      </a:r>
                    </a:p>
                    <a:p>
                      <a:pPr>
                        <a:spcAft>
                          <a:spcPts val="0"/>
                        </a:spcAft>
                      </a:pPr>
                      <a:r>
                        <a:rPr lang="en-NZ" sz="1000" dirty="0" err="1">
                          <a:latin typeface="Times New Roman"/>
                          <a:ea typeface="Calibri"/>
                        </a:rPr>
                        <a:t>Aotea</a:t>
                      </a:r>
                      <a:r>
                        <a:rPr lang="en-NZ" sz="1000" dirty="0">
                          <a:latin typeface="Times New Roman"/>
                          <a:ea typeface="Calibri"/>
                        </a:rPr>
                        <a:t> College</a:t>
                      </a:r>
                    </a:p>
                    <a:p>
                      <a:pPr>
                        <a:spcAft>
                          <a:spcPts val="0"/>
                        </a:spcAft>
                      </a:pPr>
                      <a:r>
                        <a:rPr lang="en-NZ" sz="1000" dirty="0">
                          <a:latin typeface="Times New Roman"/>
                          <a:ea typeface="Calibri"/>
                        </a:rPr>
                        <a:t>QEC College PN</a:t>
                      </a:r>
                    </a:p>
                    <a:p>
                      <a:pPr>
                        <a:spcAft>
                          <a:spcPts val="0"/>
                        </a:spcAft>
                      </a:pPr>
                      <a:r>
                        <a:rPr lang="en-NZ" sz="1000" dirty="0">
                          <a:latin typeface="Times New Roman"/>
                          <a:ea typeface="Calibri"/>
                        </a:rPr>
                        <a:t>St Patricks Town School </a:t>
                      </a: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NZ" sz="1000" dirty="0">
                          <a:latin typeface="Times New Roman"/>
                          <a:ea typeface="Calibri"/>
                        </a:rPr>
                        <a:t>2 Much YDP</a:t>
                      </a:r>
                    </a:p>
                    <a:p>
                      <a:pPr>
                        <a:spcAft>
                          <a:spcPts val="0"/>
                        </a:spcAft>
                      </a:pPr>
                      <a:r>
                        <a:rPr lang="en-NZ" sz="1000" dirty="0">
                          <a:latin typeface="Times New Roman"/>
                          <a:ea typeface="Calibri"/>
                        </a:rPr>
                        <a:t>South Pacific Academy</a:t>
                      </a:r>
                    </a:p>
                    <a:p>
                      <a:pPr>
                        <a:spcAft>
                          <a:spcPts val="0"/>
                        </a:spcAft>
                      </a:pPr>
                      <a:r>
                        <a:rPr lang="en-NZ" sz="1000" dirty="0">
                          <a:latin typeface="Times New Roman"/>
                          <a:ea typeface="Calibri"/>
                        </a:rPr>
                        <a:t>YMCA</a:t>
                      </a:r>
                    </a:p>
                    <a:p>
                      <a:pPr>
                        <a:spcAft>
                          <a:spcPts val="0"/>
                        </a:spcAft>
                      </a:pPr>
                      <a:r>
                        <a:rPr lang="en-NZ" sz="1000" dirty="0">
                          <a:latin typeface="Times New Roman"/>
                          <a:ea typeface="Calibri"/>
                        </a:rPr>
                        <a:t>Challenge 2000</a:t>
                      </a:r>
                    </a:p>
                    <a:p>
                      <a:pPr>
                        <a:spcAft>
                          <a:spcPts val="0"/>
                        </a:spcAft>
                      </a:pPr>
                      <a:r>
                        <a:rPr lang="en-NZ" sz="1000" dirty="0">
                          <a:latin typeface="Times New Roman"/>
                          <a:ea typeface="Calibri"/>
                        </a:rPr>
                        <a:t>City Mission</a:t>
                      </a:r>
                    </a:p>
                    <a:p>
                      <a:pPr>
                        <a:spcAft>
                          <a:spcPts val="0"/>
                        </a:spcAft>
                      </a:pPr>
                      <a:r>
                        <a:rPr lang="en-NZ" sz="1000" dirty="0">
                          <a:latin typeface="Times New Roman"/>
                          <a:ea typeface="Calibri"/>
                        </a:rPr>
                        <a:t>EVOLVE</a:t>
                      </a:r>
                    </a:p>
                    <a:p>
                      <a:pPr>
                        <a:spcAft>
                          <a:spcPts val="0"/>
                        </a:spcAft>
                      </a:pPr>
                      <a:r>
                        <a:rPr lang="en-NZ" sz="1000" dirty="0">
                          <a:latin typeface="Times New Roman"/>
                          <a:ea typeface="Calibri"/>
                        </a:rPr>
                        <a:t>Mission for Youth</a:t>
                      </a:r>
                    </a:p>
                    <a:p>
                      <a:pPr>
                        <a:spcAft>
                          <a:spcPts val="0"/>
                        </a:spcAft>
                      </a:pPr>
                      <a:r>
                        <a:rPr lang="en-NZ" sz="1000" dirty="0">
                          <a:latin typeface="Times New Roman"/>
                          <a:ea typeface="Calibri"/>
                        </a:rPr>
                        <a:t>BGI</a:t>
                      </a:r>
                    </a:p>
                    <a:p>
                      <a:pPr>
                        <a:spcAft>
                          <a:spcPts val="0"/>
                        </a:spcAft>
                      </a:pPr>
                      <a:r>
                        <a:rPr lang="en-NZ" sz="1000" dirty="0" err="1">
                          <a:latin typeface="Times New Roman"/>
                          <a:ea typeface="Calibri"/>
                        </a:rPr>
                        <a:t>Porirua</a:t>
                      </a:r>
                      <a:r>
                        <a:rPr lang="en-NZ" sz="1000" dirty="0">
                          <a:latin typeface="Times New Roman"/>
                          <a:ea typeface="Calibri"/>
                        </a:rPr>
                        <a:t> Alt School</a:t>
                      </a:r>
                    </a:p>
                    <a:p>
                      <a:pPr>
                        <a:spcAft>
                          <a:spcPts val="0"/>
                        </a:spcAft>
                      </a:pPr>
                      <a:r>
                        <a:rPr lang="en-NZ" sz="1000" dirty="0">
                          <a:latin typeface="Times New Roman"/>
                          <a:ea typeface="Calibri"/>
                        </a:rPr>
                        <a:t>VIBE</a:t>
                      </a:r>
                    </a:p>
                    <a:p>
                      <a:pPr>
                        <a:spcAft>
                          <a:spcPts val="0"/>
                        </a:spcAft>
                      </a:pPr>
                      <a:r>
                        <a:rPr lang="en-NZ" sz="1000" dirty="0">
                          <a:latin typeface="Times New Roman"/>
                          <a:ea typeface="Calibri"/>
                        </a:rPr>
                        <a:t>Wellington Activity Centre</a:t>
                      </a:r>
                    </a:p>
                    <a:p>
                      <a:pPr>
                        <a:spcAft>
                          <a:spcPts val="0"/>
                        </a:spcAft>
                      </a:pPr>
                      <a:r>
                        <a:rPr lang="en-NZ" sz="1000" dirty="0" err="1">
                          <a:latin typeface="Times New Roman"/>
                          <a:ea typeface="Calibri"/>
                        </a:rPr>
                        <a:t>Porirua</a:t>
                      </a:r>
                      <a:r>
                        <a:rPr lang="en-NZ" sz="1000" dirty="0">
                          <a:latin typeface="Times New Roman"/>
                          <a:ea typeface="Calibri"/>
                        </a:rPr>
                        <a:t> Activity Centre</a:t>
                      </a:r>
                    </a:p>
                    <a:p>
                      <a:pPr>
                        <a:spcAft>
                          <a:spcPts val="0"/>
                        </a:spcAft>
                      </a:pPr>
                      <a:r>
                        <a:rPr lang="en-NZ" sz="1000" dirty="0">
                          <a:latin typeface="Times New Roman"/>
                          <a:ea typeface="Calibri"/>
                        </a:rPr>
                        <a:t>Strengthening Families</a:t>
                      </a:r>
                    </a:p>
                    <a:p>
                      <a:pPr>
                        <a:spcAft>
                          <a:spcPts val="0"/>
                        </a:spcAft>
                      </a:pPr>
                      <a:r>
                        <a:rPr lang="en-NZ" sz="1000" dirty="0">
                          <a:latin typeface="Times New Roman"/>
                          <a:ea typeface="Calibri"/>
                        </a:rPr>
                        <a:t>BGI</a:t>
                      </a:r>
                    </a:p>
                    <a:p>
                      <a:pPr>
                        <a:spcAft>
                          <a:spcPts val="0"/>
                        </a:spcAft>
                      </a:pPr>
                      <a:r>
                        <a:rPr lang="en-NZ" sz="1000" dirty="0">
                          <a:latin typeface="Times New Roman"/>
                          <a:ea typeface="Calibri"/>
                        </a:rPr>
                        <a:t>YMCA </a:t>
                      </a:r>
                      <a:r>
                        <a:rPr lang="en-NZ" sz="1000" dirty="0" err="1">
                          <a:latin typeface="Times New Roman"/>
                          <a:ea typeface="Calibri"/>
                        </a:rPr>
                        <a:t>Palmerston</a:t>
                      </a:r>
                      <a:r>
                        <a:rPr lang="en-NZ" sz="1000" dirty="0">
                          <a:latin typeface="Times New Roman"/>
                          <a:ea typeface="Calibri"/>
                        </a:rPr>
                        <a:t> North </a:t>
                      </a:r>
                    </a:p>
                    <a:p>
                      <a:pPr>
                        <a:spcAft>
                          <a:spcPts val="0"/>
                        </a:spcAft>
                      </a:pPr>
                      <a:r>
                        <a:rPr lang="en-NZ" sz="1000" dirty="0">
                          <a:latin typeface="Times New Roman"/>
                          <a:ea typeface="Calibri"/>
                        </a:rPr>
                        <a:t>YOSS </a:t>
                      </a:r>
                      <a:r>
                        <a:rPr lang="en-NZ" sz="1000" dirty="0" err="1">
                          <a:latin typeface="Times New Roman"/>
                          <a:ea typeface="Calibri"/>
                        </a:rPr>
                        <a:t>Palmerston</a:t>
                      </a:r>
                      <a:r>
                        <a:rPr lang="en-NZ" sz="1000" dirty="0">
                          <a:latin typeface="Times New Roman"/>
                          <a:ea typeface="Calibri"/>
                        </a:rPr>
                        <a:t> North</a:t>
                      </a:r>
                    </a:p>
                    <a:p>
                      <a:pPr>
                        <a:spcAft>
                          <a:spcPts val="0"/>
                        </a:spcAft>
                      </a:pPr>
                      <a:r>
                        <a:rPr lang="en-NZ" sz="1000" dirty="0">
                          <a:latin typeface="Times New Roman"/>
                          <a:ea typeface="Calibri"/>
                        </a:rPr>
                        <a:t>198 Youth Health</a:t>
                      </a:r>
                    </a:p>
                    <a:p>
                      <a:pPr>
                        <a:spcAft>
                          <a:spcPts val="0"/>
                        </a:spcAft>
                      </a:pPr>
                      <a:r>
                        <a:rPr lang="en-NZ" sz="1000" dirty="0">
                          <a:latin typeface="Times New Roman"/>
                          <a:ea typeface="Calibri"/>
                        </a:rPr>
                        <a:t>The Collaborative</a:t>
                      </a:r>
                    </a:p>
                    <a:p>
                      <a:pPr>
                        <a:spcAft>
                          <a:spcPts val="0"/>
                        </a:spcAft>
                      </a:pPr>
                      <a:r>
                        <a:rPr lang="en-NZ" sz="1000" dirty="0" err="1">
                          <a:latin typeface="Times New Roman"/>
                          <a:ea typeface="Calibri"/>
                        </a:rPr>
                        <a:t>Glenfield</a:t>
                      </a:r>
                      <a:r>
                        <a:rPr lang="en-NZ" sz="1000" dirty="0">
                          <a:latin typeface="Times New Roman"/>
                          <a:ea typeface="Calibri"/>
                        </a:rPr>
                        <a:t> AOG youth</a:t>
                      </a:r>
                    </a:p>
                    <a:p>
                      <a:pPr>
                        <a:spcAft>
                          <a:spcPts val="0"/>
                        </a:spcAft>
                      </a:pPr>
                      <a:r>
                        <a:rPr lang="en-NZ" sz="1000" dirty="0">
                          <a:latin typeface="Times New Roman"/>
                          <a:ea typeface="Calibri"/>
                        </a:rPr>
                        <a:t>Strive Trust </a:t>
                      </a:r>
                    </a:p>
                    <a:p>
                      <a:pPr>
                        <a:spcAft>
                          <a:spcPts val="0"/>
                        </a:spcAft>
                      </a:pPr>
                      <a:r>
                        <a:rPr lang="en-NZ" sz="1000" dirty="0" err="1">
                          <a:latin typeface="Times New Roman"/>
                          <a:ea typeface="Calibri"/>
                        </a:rPr>
                        <a:t>Awatapu</a:t>
                      </a:r>
                      <a:r>
                        <a:rPr lang="en-NZ" sz="1000" dirty="0">
                          <a:latin typeface="Times New Roman"/>
                          <a:ea typeface="Calibri"/>
                        </a:rPr>
                        <a:t> College</a:t>
                      </a:r>
                    </a:p>
                    <a:p>
                      <a:pPr>
                        <a:spcAft>
                          <a:spcPts val="0"/>
                        </a:spcAft>
                      </a:pPr>
                      <a:r>
                        <a:rPr lang="en-NZ" sz="1000" dirty="0">
                          <a:latin typeface="Times New Roman"/>
                          <a:ea typeface="Calibri"/>
                        </a:rPr>
                        <a:t>St Peters College PN</a:t>
                      </a:r>
                    </a:p>
                    <a:p>
                      <a:pPr>
                        <a:spcAft>
                          <a:spcPts val="0"/>
                        </a:spcAft>
                      </a:pPr>
                      <a:r>
                        <a:rPr lang="en-NZ" sz="1000" dirty="0">
                          <a:latin typeface="Times New Roman"/>
                          <a:ea typeface="Calibri"/>
                        </a:rPr>
                        <a:t>Wellington Girls College</a:t>
                      </a:r>
                    </a:p>
                    <a:p>
                      <a:pPr>
                        <a:spcAft>
                          <a:spcPts val="0"/>
                        </a:spcAft>
                      </a:pPr>
                      <a:r>
                        <a:rPr lang="en-NZ" sz="1000" dirty="0">
                          <a:latin typeface="Times New Roman"/>
                          <a:ea typeface="Calibri"/>
                        </a:rPr>
                        <a:t>Kings College</a:t>
                      </a: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430</TotalTime>
  <Words>894</Words>
  <Application>Microsoft Office PowerPoint</Application>
  <PresentationFormat>On-screen Show (4:3)</PresentationFormat>
  <Paragraphs>110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An Enduring Presence moving beyond short, single interventions with vulnerable young people</vt:lpstr>
      <vt:lpstr>Two Studies</vt:lpstr>
      <vt:lpstr>Who are the young people?</vt:lpstr>
      <vt:lpstr>An enduring presence</vt:lpstr>
      <vt:lpstr>Episodic Interventions for chronic problems</vt:lpstr>
      <vt:lpstr>What could we do differently?</vt:lpstr>
      <vt:lpstr>PowerPoint Presentation</vt:lpstr>
      <vt:lpstr>So, in conclusion......</vt:lpstr>
      <vt:lpstr>Acknowledgements</vt:lpstr>
    </vt:vector>
  </TitlesOfParts>
  <Company>Massey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Consistent Service Quality Why what you do makes a difference</dc:title>
  <dc:creator>Sanders, Jackie</dc:creator>
  <cp:lastModifiedBy>Sanders, Jackie</cp:lastModifiedBy>
  <cp:revision>50</cp:revision>
  <dcterms:created xsi:type="dcterms:W3CDTF">2013-03-27T02:52:03Z</dcterms:created>
  <dcterms:modified xsi:type="dcterms:W3CDTF">2014-05-19T23:10:35Z</dcterms:modified>
</cp:coreProperties>
</file>