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xls" ContentType="application/vnd.ms-exce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5" r:id="rId1"/>
  </p:sldMasterIdLst>
  <p:notesMasterIdLst>
    <p:notesMasterId r:id="rId11"/>
  </p:notesMasterIdLst>
  <p:sldIdLst>
    <p:sldId id="256" r:id="rId2"/>
    <p:sldId id="270" r:id="rId3"/>
    <p:sldId id="258" r:id="rId4"/>
    <p:sldId id="268" r:id="rId5"/>
    <p:sldId id="267" r:id="rId6"/>
    <p:sldId id="269" r:id="rId7"/>
    <p:sldId id="271" r:id="rId8"/>
    <p:sldId id="272" r:id="rId9"/>
    <p:sldId id="273" r:id="rId1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Tahoma" pitchFamily="34" charset="0"/>
        <a:ea typeface="+mn-ea"/>
        <a:cs typeface="+mn-cs"/>
      </a:defRPr>
    </a:lvl1pPr>
    <a:lvl2pPr marL="457200" algn="l" rtl="0" fontAlgn="base">
      <a:spcBef>
        <a:spcPct val="0"/>
      </a:spcBef>
      <a:spcAft>
        <a:spcPct val="0"/>
      </a:spcAft>
      <a:defRPr kern="1200">
        <a:solidFill>
          <a:schemeClr val="tx1"/>
        </a:solidFill>
        <a:latin typeface="Tahoma" pitchFamily="34" charset="0"/>
        <a:ea typeface="+mn-ea"/>
        <a:cs typeface="+mn-cs"/>
      </a:defRPr>
    </a:lvl2pPr>
    <a:lvl3pPr marL="914400" algn="l" rtl="0" fontAlgn="base">
      <a:spcBef>
        <a:spcPct val="0"/>
      </a:spcBef>
      <a:spcAft>
        <a:spcPct val="0"/>
      </a:spcAft>
      <a:defRPr kern="1200">
        <a:solidFill>
          <a:schemeClr val="tx1"/>
        </a:solidFill>
        <a:latin typeface="Tahoma" pitchFamily="34" charset="0"/>
        <a:ea typeface="+mn-ea"/>
        <a:cs typeface="+mn-cs"/>
      </a:defRPr>
    </a:lvl3pPr>
    <a:lvl4pPr marL="1371600" algn="l" rtl="0" fontAlgn="base">
      <a:spcBef>
        <a:spcPct val="0"/>
      </a:spcBef>
      <a:spcAft>
        <a:spcPct val="0"/>
      </a:spcAft>
      <a:defRPr kern="1200">
        <a:solidFill>
          <a:schemeClr val="tx1"/>
        </a:solidFill>
        <a:latin typeface="Tahoma" pitchFamily="34" charset="0"/>
        <a:ea typeface="+mn-ea"/>
        <a:cs typeface="+mn-cs"/>
      </a:defRPr>
    </a:lvl4pPr>
    <a:lvl5pPr marL="1828800" algn="l" rtl="0" fontAlgn="base">
      <a:spcBef>
        <a:spcPct val="0"/>
      </a:spcBef>
      <a:spcAft>
        <a:spcPct val="0"/>
      </a:spcAft>
      <a:defRPr kern="1200">
        <a:solidFill>
          <a:schemeClr val="tx1"/>
        </a:solidFill>
        <a:latin typeface="Tahoma" pitchFamily="34" charset="0"/>
        <a:ea typeface="+mn-ea"/>
        <a:cs typeface="+mn-cs"/>
      </a:defRPr>
    </a:lvl5pPr>
    <a:lvl6pPr marL="2286000" algn="l" defTabSz="914400" rtl="0" eaLnBrk="1" latinLnBrk="0" hangingPunct="1">
      <a:defRPr kern="1200">
        <a:solidFill>
          <a:schemeClr val="tx1"/>
        </a:solidFill>
        <a:latin typeface="Tahoma" pitchFamily="34" charset="0"/>
        <a:ea typeface="+mn-ea"/>
        <a:cs typeface="+mn-cs"/>
      </a:defRPr>
    </a:lvl6pPr>
    <a:lvl7pPr marL="2743200" algn="l" defTabSz="914400" rtl="0" eaLnBrk="1" latinLnBrk="0" hangingPunct="1">
      <a:defRPr kern="1200">
        <a:solidFill>
          <a:schemeClr val="tx1"/>
        </a:solidFill>
        <a:latin typeface="Tahoma" pitchFamily="34" charset="0"/>
        <a:ea typeface="+mn-ea"/>
        <a:cs typeface="+mn-cs"/>
      </a:defRPr>
    </a:lvl7pPr>
    <a:lvl8pPr marL="3200400" algn="l" defTabSz="914400" rtl="0" eaLnBrk="1" latinLnBrk="0" hangingPunct="1">
      <a:defRPr kern="1200">
        <a:solidFill>
          <a:schemeClr val="tx1"/>
        </a:solidFill>
        <a:latin typeface="Tahoma" pitchFamily="34" charset="0"/>
        <a:ea typeface="+mn-ea"/>
        <a:cs typeface="+mn-cs"/>
      </a:defRPr>
    </a:lvl8pPr>
    <a:lvl9pPr marL="3657600" algn="l" defTabSz="914400" rtl="0" eaLnBrk="1" latinLnBrk="0" hangingPunct="1">
      <a:defRPr kern="1200">
        <a:solidFill>
          <a:schemeClr val="tx1"/>
        </a:solidFill>
        <a:latin typeface="Tahom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20"/>
    <p:restoredTop sz="91845" autoAdjust="0"/>
  </p:normalViewPr>
  <p:slideViewPr>
    <p:cSldViewPr>
      <p:cViewPr>
        <p:scale>
          <a:sx n="100" d="100"/>
          <a:sy n="100" d="100"/>
        </p:scale>
        <p:origin x="-1290" y="78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67" d="100"/>
          <a:sy n="67" d="100"/>
        </p:scale>
        <p:origin x="-2748" y="-108"/>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5CC81EF-EFCA-47A0-BCC2-6801E14765BF}" type="datetimeFigureOut">
              <a:rPr lang="en-US" smtClean="0"/>
              <a:pPr/>
              <a:t>7/17/2013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48D8A22-ADE0-435F-B480-AF06907B1A63}"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F48D8A22-ADE0-435F-B480-AF06907B1A63}"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NZ" i="1" dirty="0">
              <a:solidFill>
                <a:srgbClr val="FF0000"/>
              </a:solidFill>
            </a:endParaRPr>
          </a:p>
        </p:txBody>
      </p:sp>
      <p:sp>
        <p:nvSpPr>
          <p:cNvPr id="4" name="Slide Number Placeholder 3"/>
          <p:cNvSpPr>
            <a:spLocks noGrp="1"/>
          </p:cNvSpPr>
          <p:nvPr>
            <p:ph type="sldNum" sz="quarter" idx="10"/>
          </p:nvPr>
        </p:nvSpPr>
        <p:spPr/>
        <p:txBody>
          <a:bodyPr/>
          <a:lstStyle/>
          <a:p>
            <a:fld id="{F48D8A22-ADE0-435F-B480-AF06907B1A63}"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dirty="0"/>
          </a:p>
        </p:txBody>
      </p:sp>
      <p:sp>
        <p:nvSpPr>
          <p:cNvPr id="4" name="Slide Number Placeholder 3"/>
          <p:cNvSpPr>
            <a:spLocks noGrp="1"/>
          </p:cNvSpPr>
          <p:nvPr>
            <p:ph type="sldNum" sz="quarter" idx="10"/>
          </p:nvPr>
        </p:nvSpPr>
        <p:spPr/>
        <p:txBody>
          <a:bodyPr/>
          <a:lstStyle/>
          <a:p>
            <a:fld id="{F48D8A22-ADE0-435F-B480-AF06907B1A63}"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48D8A22-ADE0-435F-B480-AF06907B1A63}"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F48D8A22-ADE0-435F-B480-AF06907B1A63}"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F48D8A22-ADE0-435F-B480-AF06907B1A63}"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F48D8A22-ADE0-435F-B480-AF06907B1A63}"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F48D8A22-ADE0-435F-B480-AF06907B1A63}" type="slidenum">
              <a:rPr lang="en-US" smtClean="0"/>
              <a:pPr/>
              <a:t>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4034" name="Rectangle 2"/>
          <p:cNvSpPr>
            <a:spLocks noGrp="1" noChangeArrowheads="1"/>
          </p:cNvSpPr>
          <p:nvPr>
            <p:ph type="ctrTitle" sz="quarter"/>
          </p:nvPr>
        </p:nvSpPr>
        <p:spPr>
          <a:xfrm>
            <a:off x="685800" y="1676400"/>
            <a:ext cx="7772400" cy="1828800"/>
          </a:xfrm>
        </p:spPr>
        <p:txBody>
          <a:bodyPr/>
          <a:lstStyle>
            <a:lvl1pPr>
              <a:defRPr/>
            </a:lvl1pPr>
          </a:lstStyle>
          <a:p>
            <a:r>
              <a:rPr lang="en-AU"/>
              <a:t>Click to edit Master title style</a:t>
            </a:r>
          </a:p>
        </p:txBody>
      </p:sp>
      <p:sp>
        <p:nvSpPr>
          <p:cNvPr id="44035" name="Rectangle 3"/>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en-AU"/>
              <a:t>Click to edit Master subtitle style</a:t>
            </a:r>
          </a:p>
        </p:txBody>
      </p:sp>
      <p:sp>
        <p:nvSpPr>
          <p:cNvPr id="44036" name="Rectangle 4"/>
          <p:cNvSpPr>
            <a:spLocks noGrp="1" noChangeArrowheads="1"/>
          </p:cNvSpPr>
          <p:nvPr>
            <p:ph type="dt" sz="quarter" idx="2"/>
          </p:nvPr>
        </p:nvSpPr>
        <p:spPr/>
        <p:txBody>
          <a:bodyPr/>
          <a:lstStyle>
            <a:lvl1pPr>
              <a:defRPr/>
            </a:lvl1pPr>
          </a:lstStyle>
          <a:p>
            <a:fld id="{83BBFA7C-FF57-448C-9884-8C336D3484C5}" type="datetimeFigureOut">
              <a:rPr lang="en-NZ"/>
              <a:pPr/>
              <a:t>17/07/2013</a:t>
            </a:fld>
            <a:endParaRPr lang="en-AU"/>
          </a:p>
        </p:txBody>
      </p:sp>
      <p:sp>
        <p:nvSpPr>
          <p:cNvPr id="44037" name="Rectangle 5"/>
          <p:cNvSpPr>
            <a:spLocks noGrp="1" noChangeArrowheads="1"/>
          </p:cNvSpPr>
          <p:nvPr>
            <p:ph type="ftr" sz="quarter" idx="3"/>
          </p:nvPr>
        </p:nvSpPr>
        <p:spPr/>
        <p:txBody>
          <a:bodyPr/>
          <a:lstStyle>
            <a:lvl1pPr>
              <a:defRPr/>
            </a:lvl1pPr>
          </a:lstStyle>
          <a:p>
            <a:endParaRPr lang="en-AU"/>
          </a:p>
        </p:txBody>
      </p:sp>
      <p:sp>
        <p:nvSpPr>
          <p:cNvPr id="44038" name="Rectangle 6"/>
          <p:cNvSpPr>
            <a:spLocks noGrp="1" noChangeArrowheads="1"/>
          </p:cNvSpPr>
          <p:nvPr>
            <p:ph type="sldNum" sz="quarter" idx="4"/>
          </p:nvPr>
        </p:nvSpPr>
        <p:spPr/>
        <p:txBody>
          <a:bodyPr/>
          <a:lstStyle>
            <a:lvl1pPr>
              <a:defRPr/>
            </a:lvl1pPr>
          </a:lstStyle>
          <a:p>
            <a:fld id="{5245EE32-7D2C-49B4-B306-93B60BD56631}" type="slidenum">
              <a:rPr lang="en-AU"/>
              <a:pPr/>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fld id="{FD23975C-5A32-407D-8164-8D6E09FEBCB6}" type="datetimeFigureOut">
              <a:rPr lang="en-NZ"/>
              <a:pPr/>
              <a:t>17/07/2013</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D2C1184A-471E-4B42-9D49-B560955BEE15}" type="slidenum">
              <a:rPr lang="en-AU"/>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381000"/>
            <a:ext cx="2057400" cy="5715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381000"/>
            <a:ext cx="6019800" cy="5715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fld id="{30C501FB-AB52-4493-9E12-60FB0BE7DD39}" type="datetimeFigureOut">
              <a:rPr lang="en-NZ"/>
              <a:pPr/>
              <a:t>17/07/2013</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0BB4581A-4120-4CCF-95AA-0C2AEB5BAAA2}" type="slidenum">
              <a:rPr lang="en-AU"/>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fld id="{7C94AAFC-7CFB-402E-981A-69184707A316}" type="datetimeFigureOut">
              <a:rPr lang="en-NZ"/>
              <a:pPr/>
              <a:t>17/07/2013</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38001C7F-BDDC-45C4-AD21-89CCFE853058}" type="slidenum">
              <a:rPr lang="en-AU"/>
              <a:pPr/>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fld id="{BFB2BF7D-D2C6-42E4-8C0F-3C14BD99FB75}" type="datetimeFigureOut">
              <a:rPr lang="en-NZ"/>
              <a:pPr/>
              <a:t>17/07/2013</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D72D2C74-E4C5-4E62-BC1E-61A77992CF79}" type="slidenum">
              <a:rPr lang="en-AU"/>
              <a:pPr/>
              <a:t>‹#›</a:t>
            </a:fld>
            <a:endParaRPr lang="en-A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981200"/>
            <a:ext cx="40386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40386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lstStyle>
          <a:p>
            <a:fld id="{B18FDC3C-52A2-4F13-A65D-657AD908CAA5}" type="datetimeFigureOut">
              <a:rPr lang="en-NZ"/>
              <a:pPr/>
              <a:t>17/07/2013</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5A61174E-655E-4B43-9EBE-A0531B624353}" type="slidenum">
              <a:rPr lang="en-AU"/>
              <a:pPr/>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a:lvl1pPr>
          </a:lstStyle>
          <a:p>
            <a:fld id="{FDBDD7E0-1530-47D9-970F-2B8BA174E5F3}" type="datetimeFigureOut">
              <a:rPr lang="en-NZ"/>
              <a:pPr/>
              <a:t>17/07/2013</a:t>
            </a:fld>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734B4A4D-E73D-4517-BAEE-3AF26BA9467A}" type="slidenum">
              <a:rPr lang="en-AU"/>
              <a:pPr/>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lvl1pPr>
          </a:lstStyle>
          <a:p>
            <a:fld id="{A853176C-A9FE-4660-87AD-C4BEB0428959}" type="datetimeFigureOut">
              <a:rPr lang="en-NZ"/>
              <a:pPr/>
              <a:t>17/07/2013</a:t>
            </a:fld>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772BC104-5F32-493A-8928-630B37FB7205}" type="slidenum">
              <a:rPr lang="en-AU"/>
              <a:pPr/>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C134C583-DB6C-47BB-8403-9338DD1E1F76}" type="datetimeFigureOut">
              <a:rPr lang="en-NZ"/>
              <a:pPr/>
              <a:t>17/07/2013</a:t>
            </a:fld>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D8E8969F-A58A-47D5-B4AC-4383FADFA17B}" type="slidenum">
              <a:rPr lang="en-AU"/>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fld id="{055FB45A-B719-4D4A-8115-51253BE0C8F8}" type="datetimeFigureOut">
              <a:rPr lang="en-NZ"/>
              <a:pPr/>
              <a:t>17/07/2013</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044595CC-7DC4-4BAA-B8BC-0D8F52B37073}" type="slidenum">
              <a:rPr lang="en-AU"/>
              <a:pPr/>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fld id="{68FF5A4B-CBEF-48B2-B979-624843821F28}" type="datetimeFigureOut">
              <a:rPr lang="en-NZ"/>
              <a:pPr/>
              <a:t>17/07/2013</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8CF84C06-E7B8-4806-AF5E-A6D927DB3169}" type="slidenum">
              <a:rPr lang="en-AU"/>
              <a:pPr/>
              <a:t>‹#›</a:t>
            </a:fld>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duotone>
              <a:schemeClr val="bg1"/>
              <a:srgbClr val="FFFFFF"/>
            </a:duotone>
          </a:blip>
          <a:srcRect/>
          <a:stretch>
            <a:fillRect/>
          </a:stretch>
        </a:blipFill>
        <a:effectLst/>
      </p:bgPr>
    </p:bg>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bwMode="auto">
          <a:xfrm>
            <a:off x="457200" y="381000"/>
            <a:ext cx="8229600" cy="1371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AU" smtClean="0"/>
              <a:t>Click to edit Master title style</a:t>
            </a:r>
          </a:p>
        </p:txBody>
      </p:sp>
      <p:sp>
        <p:nvSpPr>
          <p:cNvPr id="43011" name="Rectangle 3"/>
          <p:cNvSpPr>
            <a:spLocks noGrp="1" noChangeArrowheads="1"/>
          </p:cNvSpPr>
          <p:nvPr>
            <p:ph type="body" idx="1"/>
          </p:nvPr>
        </p:nvSpPr>
        <p:spPr bwMode="auto">
          <a:xfrm>
            <a:off x="457200" y="1981200"/>
            <a:ext cx="82296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p>
        </p:txBody>
      </p:sp>
      <p:sp>
        <p:nvSpPr>
          <p:cNvPr id="43012"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400">
                <a:effectLst>
                  <a:outerShdw blurRad="38100" dist="38100" dir="2700000" algn="tl">
                    <a:srgbClr val="000000"/>
                  </a:outerShdw>
                </a:effectLst>
                <a:latin typeface="Arial" charset="0"/>
              </a:defRPr>
            </a:lvl1pPr>
          </a:lstStyle>
          <a:p>
            <a:fld id="{8CADA6CF-5B0E-4118-8550-D8D759F60538}" type="datetimeFigureOut">
              <a:rPr lang="en-NZ"/>
              <a:pPr/>
              <a:t>17/07/2013</a:t>
            </a:fld>
            <a:endParaRPr lang="en-AU"/>
          </a:p>
        </p:txBody>
      </p:sp>
      <p:sp>
        <p:nvSpPr>
          <p:cNvPr id="43013"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a:effectLst>
                  <a:outerShdw blurRad="38100" dist="38100" dir="2700000" algn="tl">
                    <a:srgbClr val="000000"/>
                  </a:outerShdw>
                </a:effectLst>
                <a:latin typeface="Arial" charset="0"/>
              </a:defRPr>
            </a:lvl1pPr>
          </a:lstStyle>
          <a:p>
            <a:endParaRPr lang="en-AU"/>
          </a:p>
        </p:txBody>
      </p:sp>
      <p:sp>
        <p:nvSpPr>
          <p:cNvPr id="43014"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a:effectLst>
                  <a:outerShdw blurRad="38100" dist="38100" dir="2700000" algn="tl">
                    <a:srgbClr val="000000"/>
                  </a:outerShdw>
                </a:effectLst>
                <a:latin typeface="Arial" charset="0"/>
              </a:defRPr>
            </a:lvl1pPr>
          </a:lstStyle>
          <a:p>
            <a:fld id="{96559BE0-5DA0-40F1-93AB-EF1293B3C4D3}" type="slidenum">
              <a:rPr lang="en-AU"/>
              <a:pPr/>
              <a:t>‹#›</a:t>
            </a:fld>
            <a:endParaRPr lang="en-AU"/>
          </a:p>
        </p:txBody>
      </p:sp>
    </p:spTree>
  </p:cSld>
  <p:clrMap bg1="dk2" tx1="lt1" bg2="dk1" tx2="lt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Lst>
  <p:txStyles>
    <p:titleStyle>
      <a:lvl1pPr algn="ctr" rtl="0" fontAlgn="base">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2pPr>
      <a:lvl3pPr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3pPr>
      <a:lvl4pPr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4pPr>
      <a:lvl5pPr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9pPr>
    </p:titleStyle>
    <p:bodyStyle>
      <a:lvl1pPr marL="342900" indent="-342900" algn="l" rtl="0" fontAlgn="base">
        <a:spcBef>
          <a:spcPct val="20000"/>
        </a:spcBef>
        <a:spcAft>
          <a:spcPct val="0"/>
        </a:spcAft>
        <a:buClr>
          <a:schemeClr val="hlink"/>
        </a:buClr>
        <a:buSzPct val="65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Clr>
          <a:schemeClr val="folHlink"/>
        </a:buClr>
        <a:buSzPct val="65000"/>
        <a:buFont typeface="Wingdings" pitchFamily="2" charset="2"/>
        <a:buChar char="n"/>
        <a:defRPr sz="2800">
          <a:solidFill>
            <a:schemeClr val="tx1"/>
          </a:solidFill>
          <a:effectLst>
            <a:outerShdw blurRad="38100" dist="38100" dir="2700000" algn="tl">
              <a:srgbClr val="000000"/>
            </a:outerShdw>
          </a:effectLst>
          <a:latin typeface="+mn-lt"/>
        </a:defRPr>
      </a:lvl2pPr>
      <a:lvl3pPr marL="1143000" indent="-228600" algn="l" rtl="0" fontAlgn="base">
        <a:spcBef>
          <a:spcPct val="20000"/>
        </a:spcBef>
        <a:spcAft>
          <a:spcPct val="0"/>
        </a:spcAft>
        <a:buClr>
          <a:schemeClr val="hlink"/>
        </a:buClr>
        <a:buSzPct val="65000"/>
        <a:buFont typeface="Wingdings" pitchFamily="2" charset="2"/>
        <a:buChar char="n"/>
        <a:defRPr sz="2400">
          <a:solidFill>
            <a:schemeClr val="tx1"/>
          </a:solidFill>
          <a:effectLst>
            <a:outerShdw blurRad="38100" dist="38100" dir="2700000" algn="tl">
              <a:srgbClr val="000000"/>
            </a:outerShdw>
          </a:effectLst>
          <a:latin typeface="+mn-lt"/>
        </a:defRPr>
      </a:lvl3pPr>
      <a:lvl4pPr marL="1600200" indent="-228600" algn="l" rtl="0" fontAlgn="base">
        <a:spcBef>
          <a:spcPct val="20000"/>
        </a:spcBef>
        <a:spcAft>
          <a:spcPct val="0"/>
        </a:spcAft>
        <a:buClr>
          <a:schemeClr val="fo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4pPr>
      <a:lvl5pPr marL="20574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4.xml"/><Relationship Id="rId1" Type="http://schemas.openxmlformats.org/officeDocument/2006/relationships/vmlDrawing" Target="../drawings/vmlDrawing1.vml"/><Relationship Id="rId4" Type="http://schemas.openxmlformats.org/officeDocument/2006/relationships/oleObject" Target="../embeddings/Microsoft_Office_Excel_97-2003_Worksheet1.xls"/></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7" name="Picture 6"/>
          <p:cNvPicPr>
            <a:picLocks noChangeAspect="1" noChangeArrowheads="1"/>
          </p:cNvPicPr>
          <p:nvPr/>
        </p:nvPicPr>
        <p:blipFill>
          <a:blip r:embed="rId3" cstate="print"/>
          <a:srcRect/>
          <a:stretch>
            <a:fillRect/>
          </a:stretch>
        </p:blipFill>
        <p:spPr bwMode="auto">
          <a:xfrm>
            <a:off x="755576" y="620688"/>
            <a:ext cx="6911975" cy="4464050"/>
          </a:xfrm>
          <a:prstGeom prst="rect">
            <a:avLst/>
          </a:prstGeom>
          <a:noFill/>
          <a:ln w="9525">
            <a:noFill/>
            <a:miter lim="800000"/>
            <a:headEnd/>
            <a:tailEnd/>
          </a:ln>
        </p:spPr>
      </p:pic>
      <p:sp>
        <p:nvSpPr>
          <p:cNvPr id="14338" name="TextBox 7"/>
          <p:cNvSpPr txBox="1">
            <a:spLocks noChangeArrowheads="1"/>
          </p:cNvSpPr>
          <p:nvPr/>
        </p:nvSpPr>
        <p:spPr bwMode="auto">
          <a:xfrm>
            <a:off x="179512" y="5257562"/>
            <a:ext cx="7705725" cy="1600438"/>
          </a:xfrm>
          <a:prstGeom prst="rect">
            <a:avLst/>
          </a:prstGeom>
          <a:noFill/>
          <a:ln w="9525">
            <a:noFill/>
            <a:miter lim="800000"/>
            <a:headEnd/>
            <a:tailEnd/>
          </a:ln>
        </p:spPr>
        <p:txBody>
          <a:bodyPr>
            <a:spAutoFit/>
          </a:bodyPr>
          <a:lstStyle/>
          <a:p>
            <a:r>
              <a:rPr lang="en-NZ" sz="1400" b="1" dirty="0" smtClean="0">
                <a:latin typeface="Calibri" pitchFamily="34" charset="0"/>
              </a:rPr>
              <a:t>The Pathways and Transitions Studies</a:t>
            </a:r>
            <a:endParaRPr lang="en-NZ" sz="1400" b="1" dirty="0">
              <a:latin typeface="Calibri" pitchFamily="34" charset="0"/>
            </a:endParaRPr>
          </a:p>
          <a:p>
            <a:r>
              <a:rPr lang="en-NZ" sz="1400" dirty="0" smtClean="0">
                <a:latin typeface="Calibri" pitchFamily="34" charset="0"/>
              </a:rPr>
              <a:t>Robyn </a:t>
            </a:r>
            <a:r>
              <a:rPr lang="en-NZ" sz="1400" dirty="0">
                <a:latin typeface="Calibri" pitchFamily="34" charset="0"/>
              </a:rPr>
              <a:t>Munford</a:t>
            </a:r>
          </a:p>
          <a:p>
            <a:r>
              <a:rPr lang="en-NZ" sz="1400" dirty="0">
                <a:latin typeface="Calibri" pitchFamily="34" charset="0"/>
              </a:rPr>
              <a:t>Jackie Sanders	</a:t>
            </a:r>
            <a:r>
              <a:rPr lang="en-NZ" sz="1400" dirty="0" smtClean="0">
                <a:latin typeface="Calibri" pitchFamily="34" charset="0"/>
              </a:rPr>
              <a:t>	With </a:t>
            </a:r>
            <a:r>
              <a:rPr lang="en-NZ" sz="1400" dirty="0">
                <a:latin typeface="Calibri" pitchFamily="34" charset="0"/>
              </a:rPr>
              <a:t>grateful thanks to: </a:t>
            </a:r>
            <a:r>
              <a:rPr lang="en-NZ" sz="1400" b="1" i="1" dirty="0">
                <a:latin typeface="Calibri" pitchFamily="34" charset="0"/>
              </a:rPr>
              <a:t>The </a:t>
            </a:r>
            <a:r>
              <a:rPr lang="en-NZ" sz="1400" b="1" i="1" dirty="0" smtClean="0">
                <a:latin typeface="Calibri" pitchFamily="34" charset="0"/>
              </a:rPr>
              <a:t>Ministry of Business, Innovation and 			Employment </a:t>
            </a:r>
            <a:r>
              <a:rPr lang="en-NZ" sz="1400" dirty="0" smtClean="0">
                <a:latin typeface="Calibri" pitchFamily="34" charset="0"/>
              </a:rPr>
              <a:t>who </a:t>
            </a:r>
            <a:r>
              <a:rPr lang="en-NZ" sz="1400" dirty="0">
                <a:latin typeface="Calibri" pitchFamily="34" charset="0"/>
              </a:rPr>
              <a:t>have </a:t>
            </a:r>
            <a:r>
              <a:rPr lang="en-NZ" sz="1400" dirty="0" smtClean="0">
                <a:latin typeface="Calibri" pitchFamily="34" charset="0"/>
              </a:rPr>
              <a:t> funded </a:t>
            </a:r>
            <a:r>
              <a:rPr lang="en-NZ" sz="1400" dirty="0">
                <a:latin typeface="Calibri" pitchFamily="34" charset="0"/>
              </a:rPr>
              <a:t>the research and to </a:t>
            </a:r>
            <a:r>
              <a:rPr lang="en-NZ" sz="1400" dirty="0" smtClean="0">
                <a:latin typeface="Calibri" pitchFamily="34" charset="0"/>
              </a:rPr>
              <a:t>Linda 				Liebenberg and Michael Ungar in </a:t>
            </a:r>
            <a:r>
              <a:rPr lang="en-NZ" sz="1400" dirty="0">
                <a:latin typeface="Calibri" pitchFamily="34" charset="0"/>
              </a:rPr>
              <a:t>Canada who conceptualised the </a:t>
            </a:r>
            <a:r>
              <a:rPr lang="en-NZ" sz="1400" dirty="0" smtClean="0">
                <a:latin typeface="Calibri" pitchFamily="34" charset="0"/>
              </a:rPr>
              <a:t>			original Pathways  study </a:t>
            </a:r>
            <a:r>
              <a:rPr lang="en-NZ" sz="1400" dirty="0">
                <a:latin typeface="Calibri" pitchFamily="34" charset="0"/>
              </a:rPr>
              <a:t>and have supported the development of </a:t>
            </a:r>
            <a:r>
              <a:rPr lang="en-NZ" sz="1400" dirty="0" smtClean="0">
                <a:latin typeface="Calibri" pitchFamily="34" charset="0"/>
              </a:rPr>
              <a:t>			the research</a:t>
            </a:r>
            <a:r>
              <a:rPr lang="en-NZ" sz="1400" dirty="0">
                <a:latin typeface="Calibri" pitchFamily="34" charset="0"/>
              </a:rPr>
              <a:t>.</a:t>
            </a:r>
          </a:p>
        </p:txBody>
      </p:sp>
      <p:pic>
        <p:nvPicPr>
          <p:cNvPr id="14339" name="Picture 4" descr="Massey University"/>
          <p:cNvPicPr>
            <a:picLocks noChangeAspect="1" noChangeArrowheads="1"/>
          </p:cNvPicPr>
          <p:nvPr/>
        </p:nvPicPr>
        <p:blipFill>
          <a:blip r:embed="rId4" cstate="print"/>
          <a:srcRect/>
          <a:stretch>
            <a:fillRect/>
          </a:stretch>
        </p:blipFill>
        <p:spPr bwMode="auto">
          <a:xfrm>
            <a:off x="0" y="0"/>
            <a:ext cx="1485900" cy="333375"/>
          </a:xfrm>
          <a:prstGeom prst="rect">
            <a:avLst/>
          </a:prstGeom>
          <a:noFill/>
          <a:ln w="9525">
            <a:noFill/>
            <a:miter lim="800000"/>
            <a:headEnd/>
            <a:tailEnd/>
          </a:ln>
        </p:spPr>
      </p:pic>
      <p:sp>
        <p:nvSpPr>
          <p:cNvPr id="5" name="Rectangle 4"/>
          <p:cNvSpPr/>
          <p:nvPr/>
        </p:nvSpPr>
        <p:spPr>
          <a:xfrm>
            <a:off x="1763688" y="0"/>
            <a:ext cx="5976664" cy="369332"/>
          </a:xfrm>
          <a:prstGeom prst="rect">
            <a:avLst/>
          </a:prstGeom>
        </p:spPr>
        <p:txBody>
          <a:bodyPr wrap="square">
            <a:spAutoFit/>
          </a:bodyPr>
          <a:lstStyle/>
          <a:p>
            <a:r>
              <a:rPr lang="en-NZ" b="1" dirty="0" smtClean="0"/>
              <a:t>Achieving good outcomes with vulnerable youth</a:t>
            </a:r>
            <a:endParaRPr lang="en-NZ"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55576" y="1196752"/>
            <a:ext cx="7704856" cy="2677656"/>
          </a:xfrm>
          <a:prstGeom prst="rect">
            <a:avLst/>
          </a:prstGeom>
        </p:spPr>
        <p:txBody>
          <a:bodyPr wrap="square">
            <a:spAutoFit/>
          </a:bodyPr>
          <a:lstStyle/>
          <a:p>
            <a:r>
              <a:rPr lang="en-NZ" sz="2800" b="1" dirty="0" smtClean="0"/>
              <a:t>Do you ever wonder what happened to those children you saw in your practice, those who you worried about and who came to mind when you were not at work, those you felt a sense of disquiet about?</a:t>
            </a:r>
            <a:endParaRPr lang="en-NZ" sz="28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title" idx="4294967295"/>
          </p:nvPr>
        </p:nvSpPr>
        <p:spPr>
          <a:xfrm>
            <a:off x="395536" y="116632"/>
            <a:ext cx="8229600" cy="1371600"/>
          </a:xfrm>
        </p:spPr>
        <p:txBody>
          <a:bodyPr/>
          <a:lstStyle/>
          <a:p>
            <a:r>
              <a:rPr lang="en-NZ" dirty="0" smtClean="0"/>
              <a:t>Two </a:t>
            </a:r>
            <a:r>
              <a:rPr lang="en-NZ" dirty="0"/>
              <a:t>Studies</a:t>
            </a:r>
          </a:p>
        </p:txBody>
      </p:sp>
      <p:sp>
        <p:nvSpPr>
          <p:cNvPr id="4" name="TextBox 3"/>
          <p:cNvSpPr txBox="1"/>
          <p:nvPr/>
        </p:nvSpPr>
        <p:spPr>
          <a:xfrm>
            <a:off x="4427984" y="2132856"/>
            <a:ext cx="3888432" cy="1292662"/>
          </a:xfrm>
          <a:prstGeom prst="rect">
            <a:avLst/>
          </a:prstGeom>
          <a:noFill/>
        </p:spPr>
        <p:txBody>
          <a:bodyPr wrap="square">
            <a:spAutoFit/>
          </a:bodyPr>
          <a:lstStyle/>
          <a:p>
            <a:pPr fontAlgn="auto">
              <a:spcBef>
                <a:spcPts val="0"/>
              </a:spcBef>
              <a:spcAft>
                <a:spcPts val="0"/>
              </a:spcAft>
              <a:defRPr/>
            </a:pPr>
            <a:r>
              <a:rPr lang="en-NZ" sz="2400" b="1" dirty="0">
                <a:latin typeface="+mn-lt"/>
              </a:rPr>
              <a:t>Pathways to Resilience</a:t>
            </a:r>
            <a:r>
              <a:rPr lang="en-NZ" dirty="0">
                <a:latin typeface="+mn-lt"/>
              </a:rPr>
              <a:t>.</a:t>
            </a:r>
          </a:p>
          <a:p>
            <a:pPr fontAlgn="auto">
              <a:spcBef>
                <a:spcPts val="0"/>
              </a:spcBef>
              <a:spcAft>
                <a:spcPts val="0"/>
              </a:spcAft>
              <a:defRPr/>
            </a:pPr>
            <a:r>
              <a:rPr lang="en-NZ" dirty="0" smtClean="0">
                <a:latin typeface="+mn-lt"/>
              </a:rPr>
              <a:t>The role of services and resilience in outcomes</a:t>
            </a:r>
            <a:r>
              <a:rPr lang="en-NZ" dirty="0">
                <a:latin typeface="+mn-lt"/>
              </a:rPr>
              <a:t> </a:t>
            </a:r>
            <a:r>
              <a:rPr lang="en-NZ" dirty="0" smtClean="0">
                <a:latin typeface="+mn-lt"/>
              </a:rPr>
              <a:t>for youth at high risk</a:t>
            </a:r>
          </a:p>
          <a:p>
            <a:pPr fontAlgn="auto">
              <a:spcBef>
                <a:spcPts val="0"/>
              </a:spcBef>
              <a:spcAft>
                <a:spcPts val="0"/>
              </a:spcAft>
              <a:defRPr/>
            </a:pPr>
            <a:endParaRPr lang="en-NZ" dirty="0">
              <a:latin typeface="+mn-lt"/>
            </a:endParaRPr>
          </a:p>
        </p:txBody>
      </p:sp>
      <p:sp>
        <p:nvSpPr>
          <p:cNvPr id="16387" name="TextBox 5"/>
          <p:cNvSpPr txBox="1">
            <a:spLocks noChangeArrowheads="1"/>
          </p:cNvSpPr>
          <p:nvPr/>
        </p:nvSpPr>
        <p:spPr bwMode="auto">
          <a:xfrm>
            <a:off x="4355976" y="3933056"/>
            <a:ext cx="4608512" cy="1077218"/>
          </a:xfrm>
          <a:prstGeom prst="rect">
            <a:avLst/>
          </a:prstGeom>
          <a:noFill/>
          <a:ln w="9525">
            <a:noFill/>
            <a:miter lim="800000"/>
            <a:headEnd/>
            <a:tailEnd/>
          </a:ln>
        </p:spPr>
        <p:txBody>
          <a:bodyPr wrap="square">
            <a:spAutoFit/>
          </a:bodyPr>
          <a:lstStyle/>
          <a:p>
            <a:r>
              <a:rPr lang="en-NZ" sz="2400" b="1" dirty="0">
                <a:latin typeface="+mn-lt"/>
              </a:rPr>
              <a:t>Youth Transitions.</a:t>
            </a:r>
          </a:p>
          <a:p>
            <a:r>
              <a:rPr lang="en-NZ" sz="2000" dirty="0" smtClean="0">
                <a:latin typeface="Calibri" pitchFamily="34" charset="0"/>
              </a:rPr>
              <a:t>Factors associated with positive transitions to young adulthood for high risk youth</a:t>
            </a:r>
            <a:endParaRPr lang="en-NZ" sz="2000" dirty="0">
              <a:latin typeface="Calibri" pitchFamily="34" charset="0"/>
            </a:endParaRPr>
          </a:p>
        </p:txBody>
      </p:sp>
      <p:sp>
        <p:nvSpPr>
          <p:cNvPr id="6" name="TextBox 5"/>
          <p:cNvSpPr txBox="1"/>
          <p:nvPr/>
        </p:nvSpPr>
        <p:spPr>
          <a:xfrm>
            <a:off x="179512" y="2564904"/>
            <a:ext cx="3312368" cy="1569660"/>
          </a:xfrm>
          <a:prstGeom prst="rect">
            <a:avLst/>
          </a:prstGeom>
          <a:noFill/>
        </p:spPr>
        <p:txBody>
          <a:bodyPr wrap="square" rtlCol="0">
            <a:spAutoFit/>
          </a:bodyPr>
          <a:lstStyle/>
          <a:p>
            <a:r>
              <a:rPr lang="en-NZ" sz="3200" dirty="0" smtClean="0"/>
              <a:t>National sample</a:t>
            </a:r>
          </a:p>
          <a:p>
            <a:r>
              <a:rPr lang="en-NZ" sz="3200" dirty="0" smtClean="0"/>
              <a:t>Mixed methods</a:t>
            </a:r>
          </a:p>
          <a:p>
            <a:r>
              <a:rPr lang="en-NZ" sz="3200" dirty="0" smtClean="0"/>
              <a:t>Multi stage</a:t>
            </a:r>
            <a:endParaRPr lang="en-NZ" sz="3200" dirty="0"/>
          </a:p>
        </p:txBody>
      </p:sp>
      <p:cxnSp>
        <p:nvCxnSpPr>
          <p:cNvPr id="8" name="Straight Arrow Connector 7"/>
          <p:cNvCxnSpPr/>
          <p:nvPr/>
        </p:nvCxnSpPr>
        <p:spPr>
          <a:xfrm flipV="1">
            <a:off x="3203848" y="2420888"/>
            <a:ext cx="1224136" cy="504056"/>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3059832" y="3717032"/>
            <a:ext cx="1215752" cy="855712"/>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Who are the young people?</a:t>
            </a:r>
            <a:endParaRPr lang="en-NZ" dirty="0"/>
          </a:p>
        </p:txBody>
      </p:sp>
      <p:sp>
        <p:nvSpPr>
          <p:cNvPr id="4" name="Content Placeholder 3"/>
          <p:cNvSpPr>
            <a:spLocks noGrp="1"/>
          </p:cNvSpPr>
          <p:nvPr>
            <p:ph sz="half" idx="2"/>
          </p:nvPr>
        </p:nvSpPr>
        <p:spPr>
          <a:xfrm>
            <a:off x="539552" y="1700808"/>
            <a:ext cx="8147248" cy="4464496"/>
          </a:xfrm>
        </p:spPr>
        <p:txBody>
          <a:bodyPr/>
          <a:lstStyle/>
          <a:p>
            <a:r>
              <a:rPr lang="en-NZ" dirty="0" smtClean="0"/>
              <a:t>1494 youth</a:t>
            </a:r>
          </a:p>
          <a:p>
            <a:r>
              <a:rPr lang="en-NZ" dirty="0" smtClean="0"/>
              <a:t>61% male,  39% female</a:t>
            </a:r>
            <a:endParaRPr lang="en-US" dirty="0" smtClean="0"/>
          </a:p>
          <a:p>
            <a:r>
              <a:rPr lang="en-NZ" dirty="0" smtClean="0"/>
              <a:t>45% Maori, 18% Pacific, 34% </a:t>
            </a:r>
            <a:r>
              <a:rPr lang="en-NZ" dirty="0" err="1" smtClean="0"/>
              <a:t>Pakeha</a:t>
            </a:r>
            <a:r>
              <a:rPr lang="en-NZ" dirty="0" smtClean="0"/>
              <a:t>/other euro, 4% other</a:t>
            </a:r>
            <a:endParaRPr lang="en-US" dirty="0" smtClean="0"/>
          </a:p>
          <a:p>
            <a:r>
              <a:rPr lang="en-NZ" dirty="0" smtClean="0"/>
              <a:t>12-17 years. Mean age 15.7 years</a:t>
            </a:r>
          </a:p>
          <a:p>
            <a:r>
              <a:rPr lang="en-NZ" dirty="0" smtClean="0"/>
              <a:t>Service involvement: 339 welfare, 642 youth justice, 642 alternative education, 351 mental health</a:t>
            </a:r>
            <a:endParaRPr lang="en-US" dirty="0" smtClean="0"/>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81000"/>
            <a:ext cx="8686800" cy="1371600"/>
          </a:xfrm>
        </p:spPr>
        <p:txBody>
          <a:bodyPr/>
          <a:lstStyle/>
          <a:p>
            <a:r>
              <a:rPr lang="en-NZ" dirty="0" smtClean="0"/>
              <a:t>High service users are very different to comparison group youth</a:t>
            </a:r>
            <a:endParaRPr lang="en-NZ" dirty="0"/>
          </a:p>
        </p:txBody>
      </p:sp>
      <p:graphicFrame>
        <p:nvGraphicFramePr>
          <p:cNvPr id="26625" name="Object 1"/>
          <p:cNvGraphicFramePr>
            <a:graphicFrameLocks noChangeAspect="1"/>
          </p:cNvGraphicFramePr>
          <p:nvPr>
            <p:ph sz="half" idx="1"/>
          </p:nvPr>
        </p:nvGraphicFramePr>
        <p:xfrm>
          <a:off x="1058863" y="2341563"/>
          <a:ext cx="6303962" cy="4183781"/>
        </p:xfrm>
        <a:graphic>
          <a:graphicData uri="http://schemas.openxmlformats.org/presentationml/2006/ole">
            <p:oleObj spid="_x0000_s26625" name="Worksheet" r:id="rId4" imgW="5743575" imgH="3600450" progId="Excel.Sheet.8">
              <p:embed/>
            </p:oleObj>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Service Use – what makes a difference?</a:t>
            </a:r>
            <a:endParaRPr lang="en-NZ" dirty="0"/>
          </a:p>
        </p:txBody>
      </p:sp>
      <p:sp>
        <p:nvSpPr>
          <p:cNvPr id="3" name="Content Placeholder 2"/>
          <p:cNvSpPr>
            <a:spLocks noGrp="1"/>
          </p:cNvSpPr>
          <p:nvPr>
            <p:ph sz="half" idx="1"/>
          </p:nvPr>
        </p:nvSpPr>
        <p:spPr>
          <a:xfrm>
            <a:off x="539552" y="2420888"/>
            <a:ext cx="8291264" cy="3312368"/>
          </a:xfrm>
        </p:spPr>
        <p:txBody>
          <a:bodyPr/>
          <a:lstStyle/>
          <a:p>
            <a:pPr lvl="0"/>
            <a:r>
              <a:rPr lang="en-NZ" dirty="0" smtClean="0"/>
              <a:t>Staff engagement</a:t>
            </a:r>
            <a:endParaRPr lang="en-US" dirty="0" smtClean="0"/>
          </a:p>
          <a:p>
            <a:pPr lvl="0"/>
            <a:r>
              <a:rPr lang="en-NZ" dirty="0" smtClean="0"/>
              <a:t>Agency (by the young person)</a:t>
            </a:r>
            <a:endParaRPr lang="en-US" dirty="0" smtClean="0"/>
          </a:p>
          <a:p>
            <a:pPr lvl="0"/>
            <a:r>
              <a:rPr lang="en-NZ" dirty="0" smtClean="0"/>
              <a:t>Convergence between professionals</a:t>
            </a:r>
          </a:p>
          <a:p>
            <a:pPr lvl="0"/>
            <a:r>
              <a:rPr lang="en-NZ" dirty="0" smtClean="0"/>
              <a:t>Avoid episodic interventions for chronic problems</a:t>
            </a:r>
          </a:p>
          <a:p>
            <a:pPr lvl="0"/>
            <a:r>
              <a:rPr lang="en-NZ" dirty="0" smtClean="0"/>
              <a:t>Hard to reach?</a:t>
            </a:r>
            <a:endParaRPr lang="en-US"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484784"/>
            <a:ext cx="8229600" cy="1371600"/>
          </a:xfrm>
        </p:spPr>
        <p:txBody>
          <a:bodyPr/>
          <a:lstStyle/>
          <a:p>
            <a:r>
              <a:rPr lang="en-NZ" sz="9600" dirty="0" smtClean="0"/>
              <a:t>Education</a:t>
            </a:r>
            <a:endParaRPr lang="en-US" sz="9600" dirty="0"/>
          </a:p>
        </p:txBody>
      </p:sp>
      <p:sp>
        <p:nvSpPr>
          <p:cNvPr id="4" name="TextBox 3"/>
          <p:cNvSpPr txBox="1"/>
          <p:nvPr/>
        </p:nvSpPr>
        <p:spPr>
          <a:xfrm>
            <a:off x="1475656" y="3501008"/>
            <a:ext cx="6624736" cy="2123658"/>
          </a:xfrm>
          <a:prstGeom prst="rect">
            <a:avLst/>
          </a:prstGeom>
          <a:noFill/>
        </p:spPr>
        <p:txBody>
          <a:bodyPr wrap="square" rtlCol="0">
            <a:spAutoFit/>
          </a:bodyPr>
          <a:lstStyle/>
          <a:p>
            <a:r>
              <a:rPr lang="en-NZ" sz="4400" dirty="0" smtClean="0"/>
              <a:t>Do whatever it takes to keep youth engaged and achieving in school</a:t>
            </a:r>
            <a:endParaRPr lang="en-US" sz="44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755576" y="764704"/>
            <a:ext cx="7772400" cy="1828800"/>
          </a:xfrm>
        </p:spPr>
        <p:txBody>
          <a:bodyPr/>
          <a:lstStyle/>
          <a:p>
            <a:r>
              <a:rPr lang="en-NZ" dirty="0" smtClean="0"/>
              <a:t>Accelerated and compressed transitions</a:t>
            </a:r>
            <a:endParaRPr lang="en-US" dirty="0"/>
          </a:p>
        </p:txBody>
      </p:sp>
      <p:sp>
        <p:nvSpPr>
          <p:cNvPr id="3" name="Subtitle 2"/>
          <p:cNvSpPr>
            <a:spLocks noGrp="1"/>
          </p:cNvSpPr>
          <p:nvPr>
            <p:ph type="subTitle" sz="quarter" idx="1"/>
          </p:nvPr>
        </p:nvSpPr>
        <p:spPr>
          <a:xfrm>
            <a:off x="971600" y="2636912"/>
            <a:ext cx="8172400" cy="3168352"/>
          </a:xfrm>
        </p:spPr>
        <p:txBody>
          <a:bodyPr/>
          <a:lstStyle/>
          <a:p>
            <a:pPr algn="l"/>
            <a:r>
              <a:rPr lang="en-CA" sz="2000" b="1" dirty="0" smtClean="0"/>
              <a:t>Compressed childhoods:</a:t>
            </a:r>
            <a:endParaRPr lang="en-US" sz="2000" dirty="0" smtClean="0"/>
          </a:p>
          <a:p>
            <a:pPr lvl="0" algn="l">
              <a:buFont typeface="Arial" pitchFamily="34" charset="0"/>
              <a:buChar char="•"/>
            </a:pPr>
            <a:r>
              <a:rPr lang="en-CA" sz="2000" b="1" dirty="0" smtClean="0"/>
              <a:t> 	Frequent moves</a:t>
            </a:r>
            <a:endParaRPr lang="en-US" sz="2000" dirty="0" smtClean="0"/>
          </a:p>
          <a:p>
            <a:pPr lvl="0" algn="l">
              <a:buFont typeface="Arial" pitchFamily="34" charset="0"/>
              <a:buChar char="•"/>
            </a:pPr>
            <a:r>
              <a:rPr lang="en-CA" sz="2000" b="1" dirty="0" smtClean="0"/>
              <a:t>            Social &amp; emotional disruption</a:t>
            </a:r>
            <a:endParaRPr lang="en-US" sz="2000" dirty="0" smtClean="0"/>
          </a:p>
          <a:p>
            <a:pPr lvl="0" algn="l">
              <a:buFont typeface="Arial" pitchFamily="34" charset="0"/>
              <a:buChar char="•"/>
            </a:pPr>
            <a:r>
              <a:rPr lang="en-CA" sz="2000" b="1" dirty="0" smtClean="0"/>
              <a:t>            Unpredictable and little effective family support</a:t>
            </a:r>
            <a:endParaRPr lang="en-US" sz="2000" dirty="0" smtClean="0"/>
          </a:p>
          <a:p>
            <a:pPr lvl="0" algn="l">
              <a:buFont typeface="Arial" pitchFamily="34" charset="0"/>
              <a:buChar char="•"/>
            </a:pPr>
            <a:r>
              <a:rPr lang="en-CA" sz="2000" b="1" dirty="0" smtClean="0"/>
              <a:t>            Abuse &amp; neglect</a:t>
            </a:r>
            <a:endParaRPr lang="en-US" sz="2000" dirty="0" smtClean="0"/>
          </a:p>
          <a:p>
            <a:pPr algn="l"/>
            <a:r>
              <a:rPr lang="en-CA" sz="2000" b="1" dirty="0" smtClean="0"/>
              <a:t>Accelerated autonomy: </a:t>
            </a:r>
            <a:endParaRPr lang="en-US" sz="2000" dirty="0" smtClean="0"/>
          </a:p>
          <a:p>
            <a:pPr lvl="0" algn="l">
              <a:buFont typeface="Arial" pitchFamily="34" charset="0"/>
              <a:buChar char="•"/>
            </a:pPr>
            <a:r>
              <a:rPr lang="en-CA" sz="2000" b="1" dirty="0" smtClean="0"/>
              <a:t>            Adult decisions</a:t>
            </a:r>
            <a:endParaRPr lang="en-US" sz="2000" dirty="0" smtClean="0"/>
          </a:p>
          <a:p>
            <a:pPr lvl="0" algn="l">
              <a:buFont typeface="Arial" pitchFamily="34" charset="0"/>
              <a:buChar char="•"/>
            </a:pPr>
            <a:r>
              <a:rPr lang="en-CA" sz="2000" b="1" dirty="0" smtClean="0"/>
              <a:t>            Financial responsibility </a:t>
            </a:r>
            <a:endParaRPr lang="en-US" sz="2000" dirty="0" smtClean="0"/>
          </a:p>
          <a:p>
            <a:endParaRPr lang="en-US" dirty="0"/>
          </a:p>
        </p:txBody>
      </p:sp>
      <p:sp>
        <p:nvSpPr>
          <p:cNvPr id="6" name="TextBox 5"/>
          <p:cNvSpPr txBox="1"/>
          <p:nvPr/>
        </p:nvSpPr>
        <p:spPr>
          <a:xfrm>
            <a:off x="755576" y="6237312"/>
            <a:ext cx="7776864" cy="553998"/>
          </a:xfrm>
          <a:prstGeom prst="rect">
            <a:avLst/>
          </a:prstGeom>
          <a:noFill/>
        </p:spPr>
        <p:txBody>
          <a:bodyPr wrap="square" rtlCol="0">
            <a:spAutoFit/>
          </a:bodyPr>
          <a:lstStyle/>
          <a:p>
            <a:r>
              <a:rPr lang="en-NZ" sz="1000" dirty="0" smtClean="0"/>
              <a:t>We gratefully thank all the young people and their supporters who participated in the research. We also acknowledge the contribution of The Donald Beasley Institute, The Victoria University Research Trust and its staff, </a:t>
            </a:r>
            <a:r>
              <a:rPr lang="en-NZ" sz="1000" dirty="0" err="1" smtClean="0"/>
              <a:t>Youthline</a:t>
            </a:r>
            <a:r>
              <a:rPr lang="en-NZ" sz="1000" dirty="0" smtClean="0"/>
              <a:t> Auckland and all the other researchers who helped with the research.</a:t>
            </a:r>
            <a:endParaRPr lang="en-NZ" sz="10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0"/>
            <a:ext cx="8229600" cy="959768"/>
          </a:xfrm>
        </p:spPr>
        <p:txBody>
          <a:bodyPr/>
          <a:lstStyle/>
          <a:p>
            <a:r>
              <a:rPr lang="en-NZ" dirty="0" smtClean="0"/>
              <a:t>Acknowledgements</a:t>
            </a:r>
            <a:endParaRPr lang="en-NZ" dirty="0"/>
          </a:p>
        </p:txBody>
      </p:sp>
      <p:sp>
        <p:nvSpPr>
          <p:cNvPr id="3" name="Content Placeholder 2"/>
          <p:cNvSpPr>
            <a:spLocks noGrp="1"/>
          </p:cNvSpPr>
          <p:nvPr>
            <p:ph idx="1"/>
          </p:nvPr>
        </p:nvSpPr>
        <p:spPr>
          <a:xfrm>
            <a:off x="467544" y="836712"/>
            <a:ext cx="8229600" cy="2592288"/>
          </a:xfrm>
        </p:spPr>
        <p:txBody>
          <a:bodyPr/>
          <a:lstStyle/>
          <a:p>
            <a:pPr marL="0" indent="0">
              <a:buNone/>
            </a:pPr>
            <a:r>
              <a:rPr lang="en-NZ" sz="900" dirty="0" smtClean="0"/>
              <a:t>         We </a:t>
            </a:r>
            <a:r>
              <a:rPr lang="en-NZ" sz="900" dirty="0" smtClean="0"/>
              <a:t>would like to thank all the young people who have participated in this study and taken the time to share their experiences with us. They have been generous in their time and in the effort they have put into answering a complex questionnaire. Many of the youth who participated in this research also nominated an adult who knew a lot about them (PMK) who we could interview. We would like to thank all the PMK who generously gave their time to this study.  </a:t>
            </a:r>
            <a:r>
              <a:rPr lang="en-NZ" sz="900" dirty="0" smtClean="0"/>
              <a:t>The </a:t>
            </a:r>
            <a:r>
              <a:rPr lang="en-NZ" sz="900" dirty="0" smtClean="0"/>
              <a:t>following individuals and organisations have provided intensive support to us at various points in the study. Professor Michael Ungar and Dr Linda Liebenberg at the Resilience Research Centre based at Dalhousie University in Halifax Canada provided the methodologies and research materials and supported us in applying their ground-breaking Canadian study in New Zealand. They have provided enormous amounts of ongoing support to the project. </a:t>
            </a:r>
            <a:r>
              <a:rPr lang="en-NZ" sz="900" dirty="0" err="1" smtClean="0"/>
              <a:t>Kāpiti</a:t>
            </a:r>
            <a:r>
              <a:rPr lang="en-NZ" sz="900" dirty="0" smtClean="0"/>
              <a:t> Youth Support (KYS) and particularly </a:t>
            </a:r>
            <a:r>
              <a:rPr lang="en-NZ" sz="900" dirty="0" err="1" smtClean="0"/>
              <a:t>Raechel</a:t>
            </a:r>
            <a:r>
              <a:rPr lang="en-NZ" sz="900" dirty="0" smtClean="0"/>
              <a:t> the Manager and Briar the social worker, Presbyterian Support Upper South Island, and in particular Sue Quinn, the Highbury </a:t>
            </a:r>
            <a:r>
              <a:rPr lang="en-NZ" sz="900" dirty="0" err="1" smtClean="0"/>
              <a:t>Whānau</a:t>
            </a:r>
            <a:r>
              <a:rPr lang="en-NZ" sz="900" dirty="0" smtClean="0"/>
              <a:t> Centre and particularly Michelle Swain and </a:t>
            </a:r>
            <a:r>
              <a:rPr lang="en-NZ" sz="900" dirty="0" err="1" smtClean="0"/>
              <a:t>Anjali</a:t>
            </a:r>
            <a:r>
              <a:rPr lang="en-NZ" sz="900" dirty="0" smtClean="0"/>
              <a:t> Butler,  Pete Butler and his team at START, Youth Transitions in </a:t>
            </a:r>
            <a:r>
              <a:rPr lang="en-NZ" sz="900" dirty="0" err="1" smtClean="0"/>
              <a:t>Palmerston</a:t>
            </a:r>
            <a:r>
              <a:rPr lang="en-NZ" sz="900" dirty="0" smtClean="0"/>
              <a:t> North. Special thanks to Barbara, Vicki and the team at Otago Youth Wellness Trust who provided assistance and support to the Dunedin research team for the duration of the study. The Ministry of Social Development, and particularly Child Youth and Family Services, The Families Commission, as well as the Department of Corrections also provided ongoing support at various stages in the research which would like to acknowledge. We also acknowledge the contribution of the Victoria University Research Trust and its staff; The Donald Beasley Institute; </a:t>
            </a:r>
            <a:r>
              <a:rPr lang="en-NZ" sz="900" dirty="0" err="1" smtClean="0"/>
              <a:t>Youthline</a:t>
            </a:r>
            <a:r>
              <a:rPr lang="en-NZ" sz="900" dirty="0" smtClean="0"/>
              <a:t> Auckland and Otago University. Finally, we would like to thank and acknowledge the Ministry of Business Innovation and Employment for funding this research  </a:t>
            </a:r>
          </a:p>
          <a:p>
            <a:pPr marL="0" indent="0">
              <a:buNone/>
            </a:pPr>
            <a:r>
              <a:rPr lang="en-NZ" sz="900" dirty="0" smtClean="0"/>
              <a:t>        In </a:t>
            </a:r>
            <a:r>
              <a:rPr lang="en-NZ" sz="900" dirty="0" smtClean="0"/>
              <a:t>addition to this many organisations across the country supported the research at various stages in its development and we would like to thank them for everything they have done to contribute to the research:</a:t>
            </a:r>
          </a:p>
          <a:p>
            <a:pPr>
              <a:buNone/>
            </a:pPr>
            <a:endParaRPr lang="en-NZ" dirty="0"/>
          </a:p>
        </p:txBody>
      </p:sp>
      <p:graphicFrame>
        <p:nvGraphicFramePr>
          <p:cNvPr id="4" name="Table 3"/>
          <p:cNvGraphicFramePr>
            <a:graphicFrameLocks noGrp="1"/>
          </p:cNvGraphicFramePr>
          <p:nvPr/>
        </p:nvGraphicFramePr>
        <p:xfrm>
          <a:off x="1475656" y="3122672"/>
          <a:ext cx="5433954" cy="3735328"/>
        </p:xfrm>
        <a:graphic>
          <a:graphicData uri="http://schemas.openxmlformats.org/drawingml/2006/table">
            <a:tbl>
              <a:tblPr/>
              <a:tblGrid>
                <a:gridCol w="2716977"/>
                <a:gridCol w="2716977"/>
              </a:tblGrid>
              <a:tr h="3735328">
                <a:tc>
                  <a:txBody>
                    <a:bodyPr/>
                    <a:lstStyle/>
                    <a:p>
                      <a:pPr>
                        <a:spcAft>
                          <a:spcPts val="0"/>
                        </a:spcAft>
                      </a:pPr>
                      <a:r>
                        <a:rPr lang="en-NZ" sz="1000" dirty="0">
                          <a:latin typeface="Times New Roman"/>
                          <a:ea typeface="Calibri"/>
                        </a:rPr>
                        <a:t>Adventure Development Ltd</a:t>
                      </a:r>
                    </a:p>
                    <a:p>
                      <a:pPr>
                        <a:spcAft>
                          <a:spcPts val="0"/>
                        </a:spcAft>
                      </a:pPr>
                      <a:r>
                        <a:rPr lang="en-NZ" sz="1000" dirty="0">
                          <a:latin typeface="Times New Roman"/>
                          <a:ea typeface="Calibri"/>
                        </a:rPr>
                        <a:t>Mt Cargill Trust</a:t>
                      </a:r>
                    </a:p>
                    <a:p>
                      <a:pPr>
                        <a:spcAft>
                          <a:spcPts val="0"/>
                        </a:spcAft>
                      </a:pPr>
                      <a:r>
                        <a:rPr lang="en-NZ" sz="1000" dirty="0">
                          <a:latin typeface="Times New Roman"/>
                          <a:ea typeface="Calibri"/>
                        </a:rPr>
                        <a:t>London House Learning Centre</a:t>
                      </a:r>
                    </a:p>
                    <a:p>
                      <a:pPr>
                        <a:spcAft>
                          <a:spcPts val="0"/>
                        </a:spcAft>
                      </a:pPr>
                      <a:r>
                        <a:rPr lang="en-NZ" sz="1000" dirty="0">
                          <a:latin typeface="Times New Roman"/>
                          <a:ea typeface="Calibri"/>
                        </a:rPr>
                        <a:t>Te </a:t>
                      </a:r>
                      <a:r>
                        <a:rPr lang="en-NZ" sz="1000" dirty="0" err="1">
                          <a:latin typeface="Times New Roman"/>
                          <a:ea typeface="Calibri"/>
                        </a:rPr>
                        <a:t>Hou</a:t>
                      </a:r>
                      <a:r>
                        <a:rPr lang="en-NZ" sz="1000" dirty="0">
                          <a:latin typeface="Times New Roman"/>
                          <a:ea typeface="Calibri"/>
                        </a:rPr>
                        <a:t> </a:t>
                      </a:r>
                      <a:r>
                        <a:rPr lang="en-NZ" sz="1000" dirty="0" err="1">
                          <a:latin typeface="Times New Roman"/>
                          <a:ea typeface="Calibri"/>
                        </a:rPr>
                        <a:t>Ora</a:t>
                      </a:r>
                      <a:r>
                        <a:rPr lang="en-NZ" sz="1000" dirty="0">
                          <a:latin typeface="Times New Roman"/>
                          <a:ea typeface="Calibri"/>
                        </a:rPr>
                        <a:t> </a:t>
                      </a:r>
                      <a:r>
                        <a:rPr lang="en-NZ" sz="1000" dirty="0" err="1">
                          <a:latin typeface="Times New Roman"/>
                          <a:ea typeface="Calibri"/>
                        </a:rPr>
                        <a:t>Whanau</a:t>
                      </a:r>
                      <a:r>
                        <a:rPr lang="en-NZ" sz="1000" dirty="0">
                          <a:latin typeface="Times New Roman"/>
                          <a:ea typeface="Calibri"/>
                        </a:rPr>
                        <a:t> Services</a:t>
                      </a:r>
                    </a:p>
                    <a:p>
                      <a:pPr>
                        <a:spcAft>
                          <a:spcPts val="0"/>
                        </a:spcAft>
                      </a:pPr>
                      <a:r>
                        <a:rPr lang="en-NZ" sz="1000" dirty="0">
                          <a:latin typeface="Times New Roman"/>
                          <a:ea typeface="Calibri"/>
                        </a:rPr>
                        <a:t>Mirror Services </a:t>
                      </a:r>
                      <a:r>
                        <a:rPr lang="en-NZ" sz="1000" dirty="0" err="1">
                          <a:latin typeface="Times New Roman"/>
                          <a:ea typeface="Calibri"/>
                        </a:rPr>
                        <a:t>Whakāta</a:t>
                      </a:r>
                      <a:r>
                        <a:rPr lang="en-NZ" sz="1000" dirty="0">
                          <a:latin typeface="Times New Roman"/>
                          <a:ea typeface="Calibri"/>
                        </a:rPr>
                        <a:t> </a:t>
                      </a:r>
                      <a:r>
                        <a:rPr lang="en-NZ" sz="1000" dirty="0" err="1">
                          <a:latin typeface="Times New Roman"/>
                          <a:ea typeface="Calibri"/>
                        </a:rPr>
                        <a:t>Tohu</a:t>
                      </a:r>
                      <a:r>
                        <a:rPr lang="en-NZ" sz="1000" dirty="0">
                          <a:latin typeface="Times New Roman"/>
                          <a:ea typeface="Calibri"/>
                        </a:rPr>
                        <a:t> </a:t>
                      </a:r>
                      <a:r>
                        <a:rPr lang="en-NZ" sz="1000" dirty="0" err="1">
                          <a:latin typeface="Times New Roman"/>
                          <a:ea typeface="Calibri"/>
                        </a:rPr>
                        <a:t>Tohu</a:t>
                      </a:r>
                      <a:r>
                        <a:rPr lang="en-NZ" sz="1000" dirty="0">
                          <a:latin typeface="Times New Roman"/>
                          <a:ea typeface="Calibri"/>
                        </a:rPr>
                        <a:t> </a:t>
                      </a:r>
                    </a:p>
                    <a:p>
                      <a:pPr>
                        <a:spcAft>
                          <a:spcPts val="0"/>
                        </a:spcAft>
                      </a:pPr>
                      <a:r>
                        <a:rPr lang="en-NZ" sz="1000" dirty="0" err="1">
                          <a:latin typeface="Times New Roman"/>
                          <a:ea typeface="Calibri"/>
                        </a:rPr>
                        <a:t>Kokiri</a:t>
                      </a:r>
                      <a:r>
                        <a:rPr lang="en-NZ" sz="1000" dirty="0">
                          <a:latin typeface="Times New Roman"/>
                          <a:ea typeface="Calibri"/>
                        </a:rPr>
                        <a:t> Training Centre</a:t>
                      </a:r>
                    </a:p>
                    <a:p>
                      <a:pPr>
                        <a:spcAft>
                          <a:spcPts val="0"/>
                        </a:spcAft>
                      </a:pPr>
                      <a:r>
                        <a:rPr lang="en-NZ" sz="1000" dirty="0" err="1">
                          <a:latin typeface="Times New Roman"/>
                          <a:ea typeface="Calibri"/>
                        </a:rPr>
                        <a:t>Corstorphine</a:t>
                      </a:r>
                      <a:r>
                        <a:rPr lang="en-NZ" sz="1000" dirty="0">
                          <a:latin typeface="Times New Roman"/>
                          <a:ea typeface="Calibri"/>
                        </a:rPr>
                        <a:t> Baptist Community Trust</a:t>
                      </a:r>
                    </a:p>
                    <a:p>
                      <a:pPr>
                        <a:spcAft>
                          <a:spcPts val="0"/>
                        </a:spcAft>
                      </a:pPr>
                      <a:r>
                        <a:rPr lang="en-NZ" sz="1000" dirty="0">
                          <a:latin typeface="Times New Roman"/>
                          <a:ea typeface="Calibri"/>
                        </a:rPr>
                        <a:t>Presbyterian Support Otago Family Works </a:t>
                      </a:r>
                      <a:r>
                        <a:rPr lang="en-NZ" sz="1000" dirty="0" err="1">
                          <a:latin typeface="Times New Roman"/>
                          <a:ea typeface="Calibri"/>
                        </a:rPr>
                        <a:t>YouthGrow</a:t>
                      </a:r>
                      <a:r>
                        <a:rPr lang="en-NZ" sz="1000" dirty="0">
                          <a:latin typeface="Times New Roman"/>
                          <a:ea typeface="Calibri"/>
                        </a:rPr>
                        <a:t> and Buddy Programme</a:t>
                      </a:r>
                    </a:p>
                    <a:p>
                      <a:pPr>
                        <a:spcAft>
                          <a:spcPts val="0"/>
                        </a:spcAft>
                      </a:pPr>
                      <a:r>
                        <a:rPr lang="en-NZ" sz="1000" dirty="0" err="1">
                          <a:latin typeface="Times New Roman"/>
                          <a:ea typeface="Calibri"/>
                        </a:rPr>
                        <a:t>Presybterian</a:t>
                      </a:r>
                      <a:r>
                        <a:rPr lang="en-NZ" sz="1000" dirty="0">
                          <a:latin typeface="Times New Roman"/>
                          <a:ea typeface="Calibri"/>
                        </a:rPr>
                        <a:t> Support Upper South Island, Christchurch</a:t>
                      </a:r>
                    </a:p>
                    <a:p>
                      <a:pPr>
                        <a:spcAft>
                          <a:spcPts val="0"/>
                        </a:spcAft>
                      </a:pPr>
                      <a:r>
                        <a:rPr lang="en-NZ" sz="1000" dirty="0">
                          <a:latin typeface="Times New Roman"/>
                          <a:ea typeface="Calibri"/>
                        </a:rPr>
                        <a:t>Cafe for Youth Health </a:t>
                      </a:r>
                      <a:r>
                        <a:rPr lang="en-NZ" sz="1000" dirty="0" err="1">
                          <a:latin typeface="Times New Roman"/>
                          <a:ea typeface="Calibri"/>
                        </a:rPr>
                        <a:t>Taupo</a:t>
                      </a:r>
                      <a:r>
                        <a:rPr lang="en-NZ" sz="1000" dirty="0">
                          <a:latin typeface="Times New Roman"/>
                          <a:ea typeface="Calibri"/>
                        </a:rPr>
                        <a:t> </a:t>
                      </a:r>
                    </a:p>
                    <a:p>
                      <a:pPr>
                        <a:spcAft>
                          <a:spcPts val="0"/>
                        </a:spcAft>
                      </a:pPr>
                      <a:r>
                        <a:rPr lang="en-NZ" sz="1000" dirty="0">
                          <a:latin typeface="Times New Roman"/>
                          <a:ea typeface="Calibri"/>
                        </a:rPr>
                        <a:t>AIMHI Alternative Education Consortium</a:t>
                      </a:r>
                    </a:p>
                    <a:p>
                      <a:pPr>
                        <a:spcAft>
                          <a:spcPts val="0"/>
                        </a:spcAft>
                      </a:pPr>
                      <a:r>
                        <a:rPr lang="en-NZ" sz="1000" dirty="0">
                          <a:latin typeface="Times New Roman"/>
                          <a:ea typeface="Calibri"/>
                        </a:rPr>
                        <a:t>Auckland Central Alternative Education Consortium</a:t>
                      </a:r>
                    </a:p>
                    <a:p>
                      <a:pPr>
                        <a:spcAft>
                          <a:spcPts val="0"/>
                        </a:spcAft>
                      </a:pPr>
                      <a:r>
                        <a:rPr lang="en-NZ" sz="1000" dirty="0">
                          <a:latin typeface="Times New Roman"/>
                          <a:ea typeface="Calibri"/>
                        </a:rPr>
                        <a:t>Best Training</a:t>
                      </a:r>
                    </a:p>
                    <a:p>
                      <a:pPr>
                        <a:spcAft>
                          <a:spcPts val="0"/>
                        </a:spcAft>
                      </a:pPr>
                      <a:r>
                        <a:rPr lang="en-NZ" sz="1000" dirty="0" err="1">
                          <a:latin typeface="Times New Roman"/>
                          <a:ea typeface="Calibri"/>
                        </a:rPr>
                        <a:t>Bluelight</a:t>
                      </a:r>
                      <a:r>
                        <a:rPr lang="en-NZ" sz="1000" dirty="0">
                          <a:latin typeface="Times New Roman"/>
                          <a:ea typeface="Calibri"/>
                        </a:rPr>
                        <a:t> </a:t>
                      </a:r>
                    </a:p>
                    <a:p>
                      <a:pPr>
                        <a:spcAft>
                          <a:spcPts val="0"/>
                        </a:spcAft>
                      </a:pPr>
                      <a:r>
                        <a:rPr lang="en-NZ" sz="1000" dirty="0" err="1">
                          <a:latin typeface="Times New Roman"/>
                          <a:ea typeface="Calibri"/>
                        </a:rPr>
                        <a:t>Dingwall</a:t>
                      </a:r>
                      <a:r>
                        <a:rPr lang="en-NZ" sz="1000" dirty="0">
                          <a:latin typeface="Times New Roman"/>
                          <a:ea typeface="Calibri"/>
                        </a:rPr>
                        <a:t> Trust </a:t>
                      </a:r>
                    </a:p>
                    <a:p>
                      <a:pPr>
                        <a:spcAft>
                          <a:spcPts val="0"/>
                        </a:spcAft>
                      </a:pPr>
                      <a:r>
                        <a:rPr lang="en-NZ" sz="1000" dirty="0">
                          <a:latin typeface="Times New Roman"/>
                          <a:ea typeface="Calibri"/>
                        </a:rPr>
                        <a:t>Genesis Project</a:t>
                      </a:r>
                    </a:p>
                    <a:p>
                      <a:pPr>
                        <a:spcAft>
                          <a:spcPts val="0"/>
                        </a:spcAft>
                      </a:pPr>
                      <a:r>
                        <a:rPr lang="en-NZ" sz="1000" dirty="0">
                          <a:latin typeface="Times New Roman"/>
                          <a:ea typeface="Calibri"/>
                        </a:rPr>
                        <a:t>Martin </a:t>
                      </a:r>
                      <a:r>
                        <a:rPr lang="en-NZ" sz="1000" dirty="0" err="1">
                          <a:latin typeface="Times New Roman"/>
                          <a:ea typeface="Calibri"/>
                        </a:rPr>
                        <a:t>Hautus</a:t>
                      </a:r>
                      <a:r>
                        <a:rPr lang="en-NZ" sz="1000" dirty="0">
                          <a:latin typeface="Times New Roman"/>
                          <a:ea typeface="Calibri"/>
                        </a:rPr>
                        <a:t> Institute</a:t>
                      </a:r>
                    </a:p>
                    <a:p>
                      <a:pPr>
                        <a:spcAft>
                          <a:spcPts val="0"/>
                        </a:spcAft>
                      </a:pPr>
                      <a:r>
                        <a:rPr lang="en-NZ" sz="1000" dirty="0" err="1">
                          <a:latin typeface="Times New Roman"/>
                          <a:ea typeface="Calibri"/>
                        </a:rPr>
                        <a:t>Aotea</a:t>
                      </a:r>
                      <a:r>
                        <a:rPr lang="en-NZ" sz="1000" dirty="0">
                          <a:latin typeface="Times New Roman"/>
                          <a:ea typeface="Calibri"/>
                        </a:rPr>
                        <a:t> College</a:t>
                      </a:r>
                    </a:p>
                    <a:p>
                      <a:pPr>
                        <a:spcAft>
                          <a:spcPts val="0"/>
                        </a:spcAft>
                      </a:pPr>
                      <a:r>
                        <a:rPr lang="en-NZ" sz="1000" dirty="0">
                          <a:latin typeface="Times New Roman"/>
                          <a:ea typeface="Calibri"/>
                        </a:rPr>
                        <a:t>QEC College PN</a:t>
                      </a:r>
                    </a:p>
                    <a:p>
                      <a:pPr>
                        <a:spcAft>
                          <a:spcPts val="0"/>
                        </a:spcAft>
                      </a:pPr>
                      <a:r>
                        <a:rPr lang="en-NZ" sz="1000" dirty="0">
                          <a:latin typeface="Times New Roman"/>
                          <a:ea typeface="Calibri"/>
                        </a:rPr>
                        <a:t>St Patricks Town School </a:t>
                      </a:r>
                    </a:p>
                  </a:txBody>
                  <a:tcPr marL="63500" marR="63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NZ" sz="1000" dirty="0">
                          <a:latin typeface="Times New Roman"/>
                          <a:ea typeface="Calibri"/>
                        </a:rPr>
                        <a:t>2 Much YDP</a:t>
                      </a:r>
                    </a:p>
                    <a:p>
                      <a:pPr>
                        <a:spcAft>
                          <a:spcPts val="0"/>
                        </a:spcAft>
                      </a:pPr>
                      <a:r>
                        <a:rPr lang="en-NZ" sz="1000" dirty="0">
                          <a:latin typeface="Times New Roman"/>
                          <a:ea typeface="Calibri"/>
                        </a:rPr>
                        <a:t>South Pacific Academy</a:t>
                      </a:r>
                    </a:p>
                    <a:p>
                      <a:pPr>
                        <a:spcAft>
                          <a:spcPts val="0"/>
                        </a:spcAft>
                      </a:pPr>
                      <a:r>
                        <a:rPr lang="en-NZ" sz="1000" dirty="0">
                          <a:latin typeface="Times New Roman"/>
                          <a:ea typeface="Calibri"/>
                        </a:rPr>
                        <a:t>YMCA</a:t>
                      </a:r>
                    </a:p>
                    <a:p>
                      <a:pPr>
                        <a:spcAft>
                          <a:spcPts val="0"/>
                        </a:spcAft>
                      </a:pPr>
                      <a:r>
                        <a:rPr lang="en-NZ" sz="1000" dirty="0">
                          <a:latin typeface="Times New Roman"/>
                          <a:ea typeface="Calibri"/>
                        </a:rPr>
                        <a:t>Challenge 2000</a:t>
                      </a:r>
                    </a:p>
                    <a:p>
                      <a:pPr>
                        <a:spcAft>
                          <a:spcPts val="0"/>
                        </a:spcAft>
                      </a:pPr>
                      <a:r>
                        <a:rPr lang="en-NZ" sz="1000" dirty="0">
                          <a:latin typeface="Times New Roman"/>
                          <a:ea typeface="Calibri"/>
                        </a:rPr>
                        <a:t>City Mission</a:t>
                      </a:r>
                    </a:p>
                    <a:p>
                      <a:pPr>
                        <a:spcAft>
                          <a:spcPts val="0"/>
                        </a:spcAft>
                      </a:pPr>
                      <a:r>
                        <a:rPr lang="en-NZ" sz="1000" dirty="0">
                          <a:latin typeface="Times New Roman"/>
                          <a:ea typeface="Calibri"/>
                        </a:rPr>
                        <a:t>EVOLVE</a:t>
                      </a:r>
                    </a:p>
                    <a:p>
                      <a:pPr>
                        <a:spcAft>
                          <a:spcPts val="0"/>
                        </a:spcAft>
                      </a:pPr>
                      <a:r>
                        <a:rPr lang="en-NZ" sz="1000" dirty="0">
                          <a:latin typeface="Times New Roman"/>
                          <a:ea typeface="Calibri"/>
                        </a:rPr>
                        <a:t>Mission for Youth</a:t>
                      </a:r>
                    </a:p>
                    <a:p>
                      <a:pPr>
                        <a:spcAft>
                          <a:spcPts val="0"/>
                        </a:spcAft>
                      </a:pPr>
                      <a:r>
                        <a:rPr lang="en-NZ" sz="1000" dirty="0">
                          <a:latin typeface="Times New Roman"/>
                          <a:ea typeface="Calibri"/>
                        </a:rPr>
                        <a:t>BGI</a:t>
                      </a:r>
                    </a:p>
                    <a:p>
                      <a:pPr>
                        <a:spcAft>
                          <a:spcPts val="0"/>
                        </a:spcAft>
                      </a:pPr>
                      <a:r>
                        <a:rPr lang="en-NZ" sz="1000" dirty="0" err="1">
                          <a:latin typeface="Times New Roman"/>
                          <a:ea typeface="Calibri"/>
                        </a:rPr>
                        <a:t>Porirua</a:t>
                      </a:r>
                      <a:r>
                        <a:rPr lang="en-NZ" sz="1000" dirty="0">
                          <a:latin typeface="Times New Roman"/>
                          <a:ea typeface="Calibri"/>
                        </a:rPr>
                        <a:t> Alt School</a:t>
                      </a:r>
                    </a:p>
                    <a:p>
                      <a:pPr>
                        <a:spcAft>
                          <a:spcPts val="0"/>
                        </a:spcAft>
                      </a:pPr>
                      <a:r>
                        <a:rPr lang="en-NZ" sz="1000" dirty="0">
                          <a:latin typeface="Times New Roman"/>
                          <a:ea typeface="Calibri"/>
                        </a:rPr>
                        <a:t>VIBE</a:t>
                      </a:r>
                    </a:p>
                    <a:p>
                      <a:pPr>
                        <a:spcAft>
                          <a:spcPts val="0"/>
                        </a:spcAft>
                      </a:pPr>
                      <a:r>
                        <a:rPr lang="en-NZ" sz="1000" dirty="0">
                          <a:latin typeface="Times New Roman"/>
                          <a:ea typeface="Calibri"/>
                        </a:rPr>
                        <a:t>Wellington Activity Centre</a:t>
                      </a:r>
                    </a:p>
                    <a:p>
                      <a:pPr>
                        <a:spcAft>
                          <a:spcPts val="0"/>
                        </a:spcAft>
                      </a:pPr>
                      <a:r>
                        <a:rPr lang="en-NZ" sz="1000" dirty="0" err="1">
                          <a:latin typeface="Times New Roman"/>
                          <a:ea typeface="Calibri"/>
                        </a:rPr>
                        <a:t>Porirua</a:t>
                      </a:r>
                      <a:r>
                        <a:rPr lang="en-NZ" sz="1000" dirty="0">
                          <a:latin typeface="Times New Roman"/>
                          <a:ea typeface="Calibri"/>
                        </a:rPr>
                        <a:t> Activity Centre</a:t>
                      </a:r>
                    </a:p>
                    <a:p>
                      <a:pPr>
                        <a:spcAft>
                          <a:spcPts val="0"/>
                        </a:spcAft>
                      </a:pPr>
                      <a:r>
                        <a:rPr lang="en-NZ" sz="1000" dirty="0">
                          <a:latin typeface="Times New Roman"/>
                          <a:ea typeface="Calibri"/>
                        </a:rPr>
                        <a:t>Strengthening Families</a:t>
                      </a:r>
                    </a:p>
                    <a:p>
                      <a:pPr>
                        <a:spcAft>
                          <a:spcPts val="0"/>
                        </a:spcAft>
                      </a:pPr>
                      <a:r>
                        <a:rPr lang="en-NZ" sz="1000" dirty="0">
                          <a:latin typeface="Times New Roman"/>
                          <a:ea typeface="Calibri"/>
                        </a:rPr>
                        <a:t>BGI</a:t>
                      </a:r>
                    </a:p>
                    <a:p>
                      <a:pPr>
                        <a:spcAft>
                          <a:spcPts val="0"/>
                        </a:spcAft>
                      </a:pPr>
                      <a:r>
                        <a:rPr lang="en-NZ" sz="1000" dirty="0">
                          <a:latin typeface="Times New Roman"/>
                          <a:ea typeface="Calibri"/>
                        </a:rPr>
                        <a:t>YMCA </a:t>
                      </a:r>
                      <a:r>
                        <a:rPr lang="en-NZ" sz="1000" dirty="0" err="1">
                          <a:latin typeface="Times New Roman"/>
                          <a:ea typeface="Calibri"/>
                        </a:rPr>
                        <a:t>Palmerston</a:t>
                      </a:r>
                      <a:r>
                        <a:rPr lang="en-NZ" sz="1000" dirty="0">
                          <a:latin typeface="Times New Roman"/>
                          <a:ea typeface="Calibri"/>
                        </a:rPr>
                        <a:t> North </a:t>
                      </a:r>
                    </a:p>
                    <a:p>
                      <a:pPr>
                        <a:spcAft>
                          <a:spcPts val="0"/>
                        </a:spcAft>
                      </a:pPr>
                      <a:r>
                        <a:rPr lang="en-NZ" sz="1000" dirty="0">
                          <a:latin typeface="Times New Roman"/>
                          <a:ea typeface="Calibri"/>
                        </a:rPr>
                        <a:t>YOSS </a:t>
                      </a:r>
                      <a:r>
                        <a:rPr lang="en-NZ" sz="1000" dirty="0" err="1">
                          <a:latin typeface="Times New Roman"/>
                          <a:ea typeface="Calibri"/>
                        </a:rPr>
                        <a:t>Palmerston</a:t>
                      </a:r>
                      <a:r>
                        <a:rPr lang="en-NZ" sz="1000" dirty="0">
                          <a:latin typeface="Times New Roman"/>
                          <a:ea typeface="Calibri"/>
                        </a:rPr>
                        <a:t> North</a:t>
                      </a:r>
                    </a:p>
                    <a:p>
                      <a:pPr>
                        <a:spcAft>
                          <a:spcPts val="0"/>
                        </a:spcAft>
                      </a:pPr>
                      <a:r>
                        <a:rPr lang="en-NZ" sz="1000" dirty="0">
                          <a:latin typeface="Times New Roman"/>
                          <a:ea typeface="Calibri"/>
                        </a:rPr>
                        <a:t>198 Youth Health</a:t>
                      </a:r>
                    </a:p>
                    <a:p>
                      <a:pPr>
                        <a:spcAft>
                          <a:spcPts val="0"/>
                        </a:spcAft>
                      </a:pPr>
                      <a:r>
                        <a:rPr lang="en-NZ" sz="1000" dirty="0">
                          <a:latin typeface="Times New Roman"/>
                          <a:ea typeface="Calibri"/>
                        </a:rPr>
                        <a:t>The Collaborative</a:t>
                      </a:r>
                    </a:p>
                    <a:p>
                      <a:pPr>
                        <a:spcAft>
                          <a:spcPts val="0"/>
                        </a:spcAft>
                      </a:pPr>
                      <a:r>
                        <a:rPr lang="en-NZ" sz="1000" dirty="0" err="1">
                          <a:latin typeface="Times New Roman"/>
                          <a:ea typeface="Calibri"/>
                        </a:rPr>
                        <a:t>Glenfield</a:t>
                      </a:r>
                      <a:r>
                        <a:rPr lang="en-NZ" sz="1000" dirty="0">
                          <a:latin typeface="Times New Roman"/>
                          <a:ea typeface="Calibri"/>
                        </a:rPr>
                        <a:t> AOG youth</a:t>
                      </a:r>
                    </a:p>
                    <a:p>
                      <a:pPr>
                        <a:spcAft>
                          <a:spcPts val="0"/>
                        </a:spcAft>
                      </a:pPr>
                      <a:r>
                        <a:rPr lang="en-NZ" sz="1000" dirty="0">
                          <a:latin typeface="Times New Roman"/>
                          <a:ea typeface="Calibri"/>
                        </a:rPr>
                        <a:t>Strive Trust </a:t>
                      </a:r>
                    </a:p>
                    <a:p>
                      <a:pPr>
                        <a:spcAft>
                          <a:spcPts val="0"/>
                        </a:spcAft>
                      </a:pPr>
                      <a:r>
                        <a:rPr lang="en-NZ" sz="1000" dirty="0" err="1">
                          <a:latin typeface="Times New Roman"/>
                          <a:ea typeface="Calibri"/>
                        </a:rPr>
                        <a:t>Awatapu</a:t>
                      </a:r>
                      <a:r>
                        <a:rPr lang="en-NZ" sz="1000" dirty="0">
                          <a:latin typeface="Times New Roman"/>
                          <a:ea typeface="Calibri"/>
                        </a:rPr>
                        <a:t> College</a:t>
                      </a:r>
                    </a:p>
                    <a:p>
                      <a:pPr>
                        <a:spcAft>
                          <a:spcPts val="0"/>
                        </a:spcAft>
                      </a:pPr>
                      <a:r>
                        <a:rPr lang="en-NZ" sz="1000" dirty="0">
                          <a:latin typeface="Times New Roman"/>
                          <a:ea typeface="Calibri"/>
                        </a:rPr>
                        <a:t>St Peters College PN</a:t>
                      </a:r>
                    </a:p>
                    <a:p>
                      <a:pPr>
                        <a:spcAft>
                          <a:spcPts val="0"/>
                        </a:spcAft>
                      </a:pPr>
                      <a:r>
                        <a:rPr lang="en-NZ" sz="1000" dirty="0">
                          <a:latin typeface="Times New Roman"/>
                          <a:ea typeface="Calibri"/>
                        </a:rPr>
                        <a:t>Wellington Girls College</a:t>
                      </a:r>
                    </a:p>
                    <a:p>
                      <a:pPr>
                        <a:spcAft>
                          <a:spcPts val="0"/>
                        </a:spcAft>
                      </a:pPr>
                      <a:r>
                        <a:rPr lang="en-NZ" sz="1000" dirty="0">
                          <a:latin typeface="Times New Roman"/>
                          <a:ea typeface="Calibri"/>
                        </a:rPr>
                        <a:t>Kings College</a:t>
                      </a:r>
                    </a:p>
                  </a:txBody>
                  <a:tcPr marL="63500" marR="63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theme/theme1.xml><?xml version="1.0" encoding="utf-8"?>
<a:theme xmlns:a="http://schemas.openxmlformats.org/drawingml/2006/main" name="Textured">
  <a:themeElements>
    <a:clrScheme name="Textured 5">
      <a:dk1>
        <a:srgbClr val="003366"/>
      </a:dk1>
      <a:lt1>
        <a:srgbClr val="FFFFFF"/>
      </a:lt1>
      <a:dk2>
        <a:srgbClr val="2B5481"/>
      </a:dk2>
      <a:lt2>
        <a:srgbClr val="E5FFFF"/>
      </a:lt2>
      <a:accent1>
        <a:srgbClr val="009999"/>
      </a:accent1>
      <a:accent2>
        <a:srgbClr val="336699"/>
      </a:accent2>
      <a:accent3>
        <a:srgbClr val="ACB3C1"/>
      </a:accent3>
      <a:accent4>
        <a:srgbClr val="DADADA"/>
      </a:accent4>
      <a:accent5>
        <a:srgbClr val="AACACA"/>
      </a:accent5>
      <a:accent6>
        <a:srgbClr val="2D5C8A"/>
      </a:accent6>
      <a:hlink>
        <a:srgbClr val="00CCFF"/>
      </a:hlink>
      <a:folHlink>
        <a:srgbClr val="FFCC00"/>
      </a:folHlink>
    </a:clrScheme>
    <a:fontScheme name="Textured">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Textured 1">
        <a:dk1>
          <a:srgbClr val="660000"/>
        </a:dk1>
        <a:lt1>
          <a:srgbClr val="FFFFFF"/>
        </a:lt1>
        <a:dk2>
          <a:srgbClr val="800000"/>
        </a:dk2>
        <a:lt2>
          <a:srgbClr val="FFFFCC"/>
        </a:lt2>
        <a:accent1>
          <a:srgbClr val="BE7960"/>
        </a:accent1>
        <a:accent2>
          <a:srgbClr val="CC6600"/>
        </a:accent2>
        <a:accent3>
          <a:srgbClr val="C0AAAA"/>
        </a:accent3>
        <a:accent4>
          <a:srgbClr val="DADADA"/>
        </a:accent4>
        <a:accent5>
          <a:srgbClr val="DBBEB6"/>
        </a:accent5>
        <a:accent6>
          <a:srgbClr val="B95C00"/>
        </a:accent6>
        <a:hlink>
          <a:srgbClr val="FFCC66"/>
        </a:hlink>
        <a:folHlink>
          <a:srgbClr val="CC3300"/>
        </a:folHlink>
      </a:clrScheme>
      <a:clrMap bg1="dk2" tx1="lt1" bg2="dk1" tx2="lt2" accent1="accent1" accent2="accent2" accent3="accent3" accent4="accent4" accent5="accent5" accent6="accent6" hlink="hlink" folHlink="folHlink"/>
    </a:extraClrScheme>
    <a:extraClrScheme>
      <a:clrScheme name="Textured 2">
        <a:dk1>
          <a:srgbClr val="003300"/>
        </a:dk1>
        <a:lt1>
          <a:srgbClr val="FFFFFF"/>
        </a:lt1>
        <a:dk2>
          <a:srgbClr val="4D6A2A"/>
        </a:dk2>
        <a:lt2>
          <a:srgbClr val="CCFF99"/>
        </a:lt2>
        <a:accent1>
          <a:srgbClr val="33CC33"/>
        </a:accent1>
        <a:accent2>
          <a:srgbClr val="46562A"/>
        </a:accent2>
        <a:accent3>
          <a:srgbClr val="B2B9AC"/>
        </a:accent3>
        <a:accent4>
          <a:srgbClr val="DADADA"/>
        </a:accent4>
        <a:accent5>
          <a:srgbClr val="ADE2AD"/>
        </a:accent5>
        <a:accent6>
          <a:srgbClr val="3F4D25"/>
        </a:accent6>
        <a:hlink>
          <a:srgbClr val="009999"/>
        </a:hlink>
        <a:folHlink>
          <a:srgbClr val="CCCC00"/>
        </a:folHlink>
      </a:clrScheme>
      <a:clrMap bg1="dk2" tx1="lt1" bg2="dk1" tx2="lt2" accent1="accent1" accent2="accent2" accent3="accent3" accent4="accent4" accent5="accent5" accent6="accent6" hlink="hlink" folHlink="folHlink"/>
    </a:extraClrScheme>
    <a:extraClrScheme>
      <a:clrScheme name="Textured 3">
        <a:dk1>
          <a:srgbClr val="4E4E74"/>
        </a:dk1>
        <a:lt1>
          <a:srgbClr val="FFFFFF"/>
        </a:lt1>
        <a:dk2>
          <a:srgbClr val="666699"/>
        </a:dk2>
        <a:lt2>
          <a:srgbClr val="FFFFCC"/>
        </a:lt2>
        <a:accent1>
          <a:srgbClr val="5E5884"/>
        </a:accent1>
        <a:accent2>
          <a:srgbClr val="8AB29D"/>
        </a:accent2>
        <a:accent3>
          <a:srgbClr val="B8B8CA"/>
        </a:accent3>
        <a:accent4>
          <a:srgbClr val="DADADA"/>
        </a:accent4>
        <a:accent5>
          <a:srgbClr val="B6B4C2"/>
        </a:accent5>
        <a:accent6>
          <a:srgbClr val="7DA18E"/>
        </a:accent6>
        <a:hlink>
          <a:srgbClr val="FFFF99"/>
        </a:hlink>
        <a:folHlink>
          <a:srgbClr val="FFCC00"/>
        </a:folHlink>
      </a:clrScheme>
      <a:clrMap bg1="dk2" tx1="lt1" bg2="dk1" tx2="lt2" accent1="accent1" accent2="accent2" accent3="accent3" accent4="accent4" accent5="accent5" accent6="accent6" hlink="hlink" folHlink="folHlink"/>
    </a:extraClrScheme>
    <a:extraClrScheme>
      <a:clrScheme name="Textured 4">
        <a:dk1>
          <a:srgbClr val="004E4C"/>
        </a:dk1>
        <a:lt1>
          <a:srgbClr val="FFFFFF"/>
        </a:lt1>
        <a:dk2>
          <a:srgbClr val="006666"/>
        </a:dk2>
        <a:lt2>
          <a:srgbClr val="FFFFCC"/>
        </a:lt2>
        <a:accent1>
          <a:srgbClr val="FFCC00"/>
        </a:accent1>
        <a:accent2>
          <a:srgbClr val="00B0AC"/>
        </a:accent2>
        <a:accent3>
          <a:srgbClr val="AAB8B8"/>
        </a:accent3>
        <a:accent4>
          <a:srgbClr val="DADADA"/>
        </a:accent4>
        <a:accent5>
          <a:srgbClr val="FFE2AA"/>
        </a:accent5>
        <a:accent6>
          <a:srgbClr val="009F9B"/>
        </a:accent6>
        <a:hlink>
          <a:srgbClr val="BA7C3E"/>
        </a:hlink>
        <a:folHlink>
          <a:srgbClr val="724C00"/>
        </a:folHlink>
      </a:clrScheme>
      <a:clrMap bg1="dk2" tx1="lt1" bg2="dk1" tx2="lt2" accent1="accent1" accent2="accent2" accent3="accent3" accent4="accent4" accent5="accent5" accent6="accent6" hlink="hlink" folHlink="folHlink"/>
    </a:extraClrScheme>
    <a:extraClrScheme>
      <a:clrScheme name="Textured 5">
        <a:dk1>
          <a:srgbClr val="003366"/>
        </a:dk1>
        <a:lt1>
          <a:srgbClr val="FFFFFF"/>
        </a:lt1>
        <a:dk2>
          <a:srgbClr val="2B5481"/>
        </a:dk2>
        <a:lt2>
          <a:srgbClr val="E5FFFF"/>
        </a:lt2>
        <a:accent1>
          <a:srgbClr val="009999"/>
        </a:accent1>
        <a:accent2>
          <a:srgbClr val="336699"/>
        </a:accent2>
        <a:accent3>
          <a:srgbClr val="ACB3C1"/>
        </a:accent3>
        <a:accent4>
          <a:srgbClr val="DADADA"/>
        </a:accent4>
        <a:accent5>
          <a:srgbClr val="AACACA"/>
        </a:accent5>
        <a:accent6>
          <a:srgbClr val="2D5C8A"/>
        </a:accent6>
        <a:hlink>
          <a:srgbClr val="00CCFF"/>
        </a:hlink>
        <a:folHlink>
          <a:srgbClr val="FFCC00"/>
        </a:folHlink>
      </a:clrScheme>
      <a:clrMap bg1="dk2" tx1="lt1" bg2="dk1" tx2="lt2" accent1="accent1" accent2="accent2" accent3="accent3" accent4="accent4" accent5="accent5" accent6="accent6" hlink="hlink" folHlink="folHlink"/>
    </a:extraClrScheme>
    <a:extraClrScheme>
      <a:clrScheme name="Textured 6">
        <a:dk1>
          <a:srgbClr val="080808"/>
        </a:dk1>
        <a:lt1>
          <a:srgbClr val="FFFFFF"/>
        </a:lt1>
        <a:dk2>
          <a:srgbClr val="4D4D4D"/>
        </a:dk2>
        <a:lt2>
          <a:srgbClr val="FFFFFF"/>
        </a:lt2>
        <a:accent1>
          <a:srgbClr val="666699"/>
        </a:accent1>
        <a:accent2>
          <a:srgbClr val="3366CC"/>
        </a:accent2>
        <a:accent3>
          <a:srgbClr val="B2B2B2"/>
        </a:accent3>
        <a:accent4>
          <a:srgbClr val="DADADA"/>
        </a:accent4>
        <a:accent5>
          <a:srgbClr val="B8B8CA"/>
        </a:accent5>
        <a:accent6>
          <a:srgbClr val="2D5CB9"/>
        </a:accent6>
        <a:hlink>
          <a:srgbClr val="00CCFF"/>
        </a:hlink>
        <a:folHlink>
          <a:srgbClr val="CCCCFF"/>
        </a:folHlink>
      </a:clrScheme>
      <a:clrMap bg1="dk2" tx1="lt1" bg2="dk1" tx2="lt2" accent1="accent1" accent2="accent2" accent3="accent3" accent4="accent4" accent5="accent5" accent6="accent6" hlink="hlink" folHlink="folHlink"/>
    </a:extraClrScheme>
    <a:extraClrScheme>
      <a:clrScheme name="Textured 7">
        <a:dk1>
          <a:srgbClr val="000000"/>
        </a:dk1>
        <a:lt1>
          <a:srgbClr val="DBDAC2"/>
        </a:lt1>
        <a:dk2>
          <a:srgbClr val="827F4C"/>
        </a:dk2>
        <a:lt2>
          <a:srgbClr val="C0BC94"/>
        </a:lt2>
        <a:accent1>
          <a:srgbClr val="AAA578"/>
        </a:accent1>
        <a:accent2>
          <a:srgbClr val="A2A4AC"/>
        </a:accent2>
        <a:accent3>
          <a:srgbClr val="EAEADD"/>
        </a:accent3>
        <a:accent4>
          <a:srgbClr val="000000"/>
        </a:accent4>
        <a:accent5>
          <a:srgbClr val="D2CFBE"/>
        </a:accent5>
        <a:accent6>
          <a:srgbClr val="92949B"/>
        </a:accent6>
        <a:hlink>
          <a:srgbClr val="5B8800"/>
        </a:hlink>
        <a:folHlink>
          <a:srgbClr val="686532"/>
        </a:folHlink>
      </a:clrScheme>
      <a:clrMap bg1="lt1" tx1="dk1" bg2="lt2" tx2="dk2" accent1="accent1" accent2="accent2" accent3="accent3" accent4="accent4" accent5="accent5" accent6="accent6" hlink="hlink" folHlink="folHlink"/>
    </a:extraClrScheme>
    <a:extraClrScheme>
      <a:clrScheme name="Textured 8">
        <a:dk1>
          <a:srgbClr val="000000"/>
        </a:dk1>
        <a:lt1>
          <a:srgbClr val="DCE8F4"/>
        </a:lt1>
        <a:dk2>
          <a:srgbClr val="7B9CB5"/>
        </a:dk2>
        <a:lt2>
          <a:srgbClr val="969696"/>
        </a:lt2>
        <a:accent1>
          <a:srgbClr val="FFFFFF"/>
        </a:accent1>
        <a:accent2>
          <a:srgbClr val="00BAB6"/>
        </a:accent2>
        <a:accent3>
          <a:srgbClr val="EBF2F8"/>
        </a:accent3>
        <a:accent4>
          <a:srgbClr val="000000"/>
        </a:accent4>
        <a:accent5>
          <a:srgbClr val="FFFFFF"/>
        </a:accent5>
        <a:accent6>
          <a:srgbClr val="00A8A5"/>
        </a:accent6>
        <a:hlink>
          <a:srgbClr val="8A8AD8"/>
        </a:hlink>
        <a:folHlink>
          <a:srgbClr val="24249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Textured</Template>
  <TotalTime>2721</TotalTime>
  <Words>642</Words>
  <Application>Microsoft Office PowerPoint</Application>
  <PresentationFormat>On-screen Show (4:3)</PresentationFormat>
  <Paragraphs>93</Paragraphs>
  <Slides>9</Slides>
  <Notes>8</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9</vt:i4>
      </vt:variant>
    </vt:vector>
  </HeadingPairs>
  <TitlesOfParts>
    <vt:vector size="11" baseType="lpstr">
      <vt:lpstr>Textured</vt:lpstr>
      <vt:lpstr>Worksheet</vt:lpstr>
      <vt:lpstr>Slide 1</vt:lpstr>
      <vt:lpstr>Slide 2</vt:lpstr>
      <vt:lpstr>Two Studies</vt:lpstr>
      <vt:lpstr>Who are the young people?</vt:lpstr>
      <vt:lpstr>High service users are very different to comparison group youth</vt:lpstr>
      <vt:lpstr>Service Use – what makes a difference?</vt:lpstr>
      <vt:lpstr>Education</vt:lpstr>
      <vt:lpstr>Accelerated and compressed transitions</vt:lpstr>
      <vt:lpstr>Acknowledgements</vt:lpstr>
    </vt:vector>
  </TitlesOfParts>
  <Company>Massey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jsanders</dc:creator>
  <cp:lastModifiedBy>jsanders</cp:lastModifiedBy>
  <cp:revision>168</cp:revision>
  <dcterms:created xsi:type="dcterms:W3CDTF">2010-08-04T00:55:18Z</dcterms:created>
  <dcterms:modified xsi:type="dcterms:W3CDTF">2013-07-16T23:26:44Z</dcterms:modified>
</cp:coreProperties>
</file>